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3" d="100"/>
          <a:sy n="63" d="100"/>
        </p:scale>
        <p:origin x="773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4A599D-D3C3-A47A-4BB4-5FDB1E5AA85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3A8BA24-9392-0634-443B-B20D30B0B7E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2F6D453-41C7-6AC8-294E-1DEFC87514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E21846-7BF9-44FB-BD96-4FFD3771B735}" type="datetimeFigureOut">
              <a:rPr lang="en-US" smtClean="0"/>
              <a:t>2/23/2025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853F164-E438-249E-1588-3C3369B01D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595A452-9EC5-59E4-8295-424CCD8F26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3726CF-FDFA-4C55-B41B-7B3CC0847A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14616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CA249F-8DE4-BB7F-2D78-799BCEA6C1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DCE7F7F-0707-F6A9-5FFC-4D26EDECC70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B31FC62-282C-D9F2-A10A-02DD1A0372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E21846-7BF9-44FB-BD96-4FFD3771B735}" type="datetimeFigureOut">
              <a:rPr lang="en-US" smtClean="0"/>
              <a:t>2/23/2025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81CFA0B-2B62-9077-9BE6-132B1100C9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7B84FFC-97E1-E625-4022-61BAF9A7CD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3726CF-FDFA-4C55-B41B-7B3CC0847A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45723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E79E599-C472-A9A5-57DD-D0CCB1136F4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37A5D53-82B3-EBB6-956B-0175C3D6603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76AB99D-019B-AECC-E0C7-D8B9D803AD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E21846-7BF9-44FB-BD96-4FFD3771B735}" type="datetimeFigureOut">
              <a:rPr lang="en-US" smtClean="0"/>
              <a:t>2/23/2025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5AC6488-09FC-C81D-A4E9-4864417C37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A96327E-4FC0-DDFE-90DC-C3103B192D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3726CF-FDFA-4C55-B41B-7B3CC0847A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80771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2B2083-0D43-5768-9EC7-3750933BFA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858C2C-B7D7-7D4A-D90E-34802997338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8E70C84-FC09-96FE-9E61-172923124A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E21846-7BF9-44FB-BD96-4FFD3771B735}" type="datetimeFigureOut">
              <a:rPr lang="en-US" smtClean="0"/>
              <a:t>2/23/2025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F4C99E8-FFD6-ED73-1D7B-64CAFD9DEC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CDE063D-26FD-C53D-B0F9-B333EAEF24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3726CF-FDFA-4C55-B41B-7B3CC0847A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4434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34F278-6F49-9369-B378-7080D9F6AF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5BC9191-F316-D6DF-4BE3-3649852702D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4A5088F-A005-F672-B008-4814F6208D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E21846-7BF9-44FB-BD96-4FFD3771B735}" type="datetimeFigureOut">
              <a:rPr lang="en-US" smtClean="0"/>
              <a:t>2/23/2025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A45770-58AD-24FB-E2C1-8B8D630BAF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1EFB2CE-D0F6-D2DC-4014-A402754CB8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3726CF-FDFA-4C55-B41B-7B3CC0847A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97576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BB2CB3-DC72-52C6-472C-B360ADBE8E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40344B0-94D5-1599-7E9C-1D424FF88B8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E93834A-BBDA-F2B7-5121-F5D3D43A836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7798D9B-054D-0C9F-2EE0-72486CD0C4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E21846-7BF9-44FB-BD96-4FFD3771B735}" type="datetimeFigureOut">
              <a:rPr lang="en-US" smtClean="0"/>
              <a:t>2/23/2025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1B0D8A8-37DF-FEC0-C670-CF6F20C133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EB60FC3-412E-7821-532A-79D0399FE9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3726CF-FDFA-4C55-B41B-7B3CC0847A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30788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493EB6-E966-BF1D-1736-F7A2B6873C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B3BFA38-8FB7-BC38-C418-C713FBB8CE6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107F932-7FA9-1B11-BA8A-7D7B71A4739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10CECBA-9A85-B17D-2712-F1A86BBA635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9775853-98EF-65C8-D96A-FC9E7304AD7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625E928-C601-91CA-2A39-53ECA5D444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E21846-7BF9-44FB-BD96-4FFD3771B735}" type="datetimeFigureOut">
              <a:rPr lang="en-US" smtClean="0"/>
              <a:t>2/23/2025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CD88EA4-9E62-B1FC-0EAD-65E0EE667C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CCA8FD8-3637-DE6B-11B2-B38D91DC5D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3726CF-FDFA-4C55-B41B-7B3CC0847A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68054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DFA750-79B1-A7D6-53E7-42272CD6D0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608BCA6-5663-2E2F-7ACF-89347E47CA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E21846-7BF9-44FB-BD96-4FFD3771B735}" type="datetimeFigureOut">
              <a:rPr lang="en-US" smtClean="0"/>
              <a:t>2/23/2025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C642CA2-8091-0437-E903-96BFF7104E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CCD02E7-345A-02DA-8948-17B128EE57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3726CF-FDFA-4C55-B41B-7B3CC0847A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46297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6FBBD5C-7966-033F-E87C-55AFE8A1B7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E21846-7BF9-44FB-BD96-4FFD3771B735}" type="datetimeFigureOut">
              <a:rPr lang="en-US" smtClean="0"/>
              <a:t>2/23/2025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8A115D7-A2F3-F76C-6079-D844972C71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C1177FD-7BA6-CB34-15AD-81E8E69D9B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3726CF-FDFA-4C55-B41B-7B3CC0847A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21167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A1C253-5C5D-F406-FF47-9BA772380A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981E9F8-A59C-5E0F-EE5A-B2CE5896408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AB778DB-0F26-A44F-32A2-3114E6FB9DB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39FD895-2340-6463-26E5-530A34C2F5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E21846-7BF9-44FB-BD96-4FFD3771B735}" type="datetimeFigureOut">
              <a:rPr lang="en-US" smtClean="0"/>
              <a:t>2/23/2025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509A436-DE64-CD2C-7CC4-919141607A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101B4A6-5274-B943-5205-597FE5FC6E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3726CF-FDFA-4C55-B41B-7B3CC0847A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17244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09C46E-4481-0702-0F9F-8553A6A468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89EF326-1E36-543E-1DC8-AF679B6813C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5E56EE8-A828-B279-07E4-E7E3872E8F8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93C9942-40EA-24C6-55C9-06E979DF68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E21846-7BF9-44FB-BD96-4FFD3771B735}" type="datetimeFigureOut">
              <a:rPr lang="en-US" smtClean="0"/>
              <a:t>2/23/2025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2CB794D-E0F1-DA03-D60D-17B8DFCF5A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1A74C38-FB86-2074-4B18-E2087FA542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3726CF-FDFA-4C55-B41B-7B3CC0847A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03144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481C898-0D66-045F-5DD4-D2F8C18F3B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943555B-E49C-B35D-7473-357FB04732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A182621-3855-2430-BF98-0B88BA71CD7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E21846-7BF9-44FB-BD96-4FFD3771B735}" type="datetimeFigureOut">
              <a:rPr lang="en-US" smtClean="0"/>
              <a:t>2/23/2025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944B372-3BD2-ED1F-5DC6-74AFA51D9B5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C6A4439-D1FF-14D7-5DAE-FAEBA3B7DFD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3726CF-FDFA-4C55-B41B-7B3CC0847A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66907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9FEDC9-1C9E-8188-D0C6-5BFAB98D37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2000122"/>
          </a:xfrm>
        </p:spPr>
        <p:txBody>
          <a:bodyPr>
            <a:noAutofit/>
          </a:bodyPr>
          <a:lstStyle/>
          <a:p>
            <a:r>
              <a:rPr lang="en-US" sz="3600" b="1" dirty="0">
                <a:solidFill>
                  <a:schemeClr val="accent1"/>
                </a:solidFill>
              </a:rPr>
              <a:t>Historic Places in Greece</a:t>
            </a:r>
            <a:br>
              <a:rPr lang="en-US" sz="3600" b="1" dirty="0"/>
            </a:br>
            <a:r>
              <a:rPr lang="el-GR" sz="3600" b="1" kern="100" dirty="0">
                <a:solidFill>
                  <a:srgbClr val="0E2841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Α</a:t>
            </a:r>
            <a:r>
              <a:rPr lang="en-US" sz="3600" b="1" kern="100" dirty="0">
                <a:solidFill>
                  <a:srgbClr val="0E2841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n original  presentation prepared by the HELLENIC CULTURE CENTRE </a:t>
            </a:r>
            <a:r>
              <a:rPr lang="en-US" sz="3600" b="1" kern="100" dirty="0">
                <a:solidFill>
                  <a:srgbClr val="FFC000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VIP Project EU                    </a:t>
            </a:r>
            <a:r>
              <a:rPr lang="en-US" sz="2800" b="1" kern="100" dirty="0">
                <a:solidFill>
                  <a:srgbClr val="FFC000"/>
                </a:solidFill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6</a:t>
            </a:r>
            <a:endParaRPr lang="en-US" sz="2800" b="1" dirty="0"/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12E9B05F-30DE-3229-5D72-9ED490E2204A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4662" y="2365247"/>
            <a:ext cx="8702676" cy="38117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560092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1BB69A-5892-E41B-C7E8-36EA87DA70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i="0" dirty="0">
                <a:solidFill>
                  <a:srgbClr val="313131"/>
                </a:solidFill>
                <a:effectLst/>
                <a:latin typeface="var(--pchead-font)"/>
              </a:rPr>
              <a:t>The Acropolis of Athens</a:t>
            </a:r>
            <a:br>
              <a:rPr lang="en-US" b="1" i="0" dirty="0">
                <a:solidFill>
                  <a:srgbClr val="313131"/>
                </a:solidFill>
                <a:effectLst/>
                <a:latin typeface="var(--pchead-font)"/>
              </a:rPr>
            </a:b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7A7E571-7B82-AC25-BC06-5B6E42DA90D3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lnSpcReduction="10000"/>
          </a:bodyPr>
          <a:lstStyle/>
          <a:p>
            <a:r>
              <a:rPr lang="en-US" b="0" i="0" dirty="0">
                <a:solidFill>
                  <a:srgbClr val="313131"/>
                </a:solidFill>
                <a:effectLst/>
                <a:latin typeface="Roboto" panose="02000000000000000000" pitchFamily="2" charset="0"/>
              </a:rPr>
              <a:t>The Acropolis is not just home to the Parthenon; it houses several other significant structures such as the </a:t>
            </a:r>
            <a:r>
              <a:rPr lang="en-US" b="0" i="0" dirty="0" err="1">
                <a:solidFill>
                  <a:srgbClr val="313131"/>
                </a:solidFill>
                <a:effectLst/>
                <a:latin typeface="Roboto" panose="02000000000000000000" pitchFamily="2" charset="0"/>
              </a:rPr>
              <a:t>Erechtheion</a:t>
            </a:r>
            <a:r>
              <a:rPr lang="en-US" b="0" i="0" dirty="0">
                <a:solidFill>
                  <a:srgbClr val="313131"/>
                </a:solidFill>
                <a:effectLst/>
                <a:latin typeface="Roboto" panose="02000000000000000000" pitchFamily="2" charset="0"/>
              </a:rPr>
              <a:t>, the Temple of Athena Nike, and the Propylaea. </a:t>
            </a:r>
          </a:p>
          <a:p>
            <a:r>
              <a:rPr lang="en-US" b="0" i="0" dirty="0">
                <a:solidFill>
                  <a:srgbClr val="313131"/>
                </a:solidFill>
                <a:effectLst/>
                <a:latin typeface="Roboto" panose="02000000000000000000" pitchFamily="2" charset="0"/>
              </a:rPr>
              <a:t>A lesser-known fact is that the olive trees surrounding the site symbolize Athena’s gift to the city, according to mythology</a:t>
            </a:r>
            <a:endParaRPr lang="en-US" dirty="0"/>
          </a:p>
        </p:txBody>
      </p:sp>
      <p:pic>
        <p:nvPicPr>
          <p:cNvPr id="1026" name="Picture 2" descr="The Acropolis of Athens">
            <a:extLst>
              <a:ext uri="{FF2B5EF4-FFF2-40B4-BE49-F238E27FC236}">
                <a16:creationId xmlns:a16="http://schemas.microsoft.com/office/drawing/2014/main" id="{2D38E1E7-5B1E-02E1-969B-DEAD8F991D00}"/>
              </a:ext>
            </a:extLst>
          </p:cNvPr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2274094"/>
            <a:ext cx="5181600" cy="3454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636459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83BCA9-240D-632E-F75B-AA6432E79E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i="0" dirty="0">
                <a:solidFill>
                  <a:srgbClr val="313131"/>
                </a:solidFill>
                <a:effectLst/>
                <a:latin typeface="var(--pchead-font)"/>
              </a:rPr>
              <a:t>Delphi</a:t>
            </a:r>
            <a:br>
              <a:rPr lang="en-US" b="1" i="0" dirty="0">
                <a:solidFill>
                  <a:srgbClr val="313131"/>
                </a:solidFill>
                <a:effectLst/>
                <a:latin typeface="var(--pchead-font)"/>
              </a:rPr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06010C-049E-2367-CB57-0564B9FCFEAA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b="0" i="0" dirty="0">
                <a:solidFill>
                  <a:srgbClr val="313131"/>
                </a:solidFill>
                <a:effectLst/>
                <a:latin typeface="Roboto" panose="02000000000000000000" pitchFamily="2" charset="0"/>
              </a:rPr>
              <a:t>Delphi was considered the center of the world in ancient Greek religion, marked by the omphalos, or navel stone.</a:t>
            </a:r>
          </a:p>
          <a:p>
            <a:r>
              <a:rPr lang="en-US" b="0" i="0" dirty="0">
                <a:solidFill>
                  <a:srgbClr val="313131"/>
                </a:solidFill>
                <a:effectLst/>
                <a:latin typeface="Roboto" panose="02000000000000000000" pitchFamily="2" charset="0"/>
              </a:rPr>
              <a:t> Beyond its famous oracle, Delphi was also a site for the Pythian Games, similar in prestige to the Olympic Games.</a:t>
            </a:r>
            <a:endParaRPr lang="en-US" dirty="0"/>
          </a:p>
        </p:txBody>
      </p:sp>
      <p:pic>
        <p:nvPicPr>
          <p:cNvPr id="2050" name="Picture 2" descr="Delphi, Greece View">
            <a:extLst>
              <a:ext uri="{FF2B5EF4-FFF2-40B4-BE49-F238E27FC236}">
                <a16:creationId xmlns:a16="http://schemas.microsoft.com/office/drawing/2014/main" id="{62606DBE-4618-AD51-FAFA-1E06A33C74AE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2200" y="1825625"/>
            <a:ext cx="6019800" cy="5032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498679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7969F0-AA10-014F-429B-E1CC42F0EC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i="0" dirty="0">
                <a:solidFill>
                  <a:srgbClr val="313131"/>
                </a:solidFill>
                <a:effectLst/>
                <a:latin typeface="var(--pchead-font)"/>
              </a:rPr>
              <a:t>Olympia</a:t>
            </a:r>
            <a:br>
              <a:rPr lang="en-US" b="1" i="0" dirty="0">
                <a:solidFill>
                  <a:srgbClr val="313131"/>
                </a:solidFill>
                <a:effectLst/>
                <a:latin typeface="var(--pchead-font)"/>
              </a:rPr>
            </a:b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DB25617-793C-4E2F-98CF-4D91497856F2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b="0" i="0" dirty="0">
                <a:solidFill>
                  <a:srgbClr val="313131"/>
                </a:solidFill>
                <a:effectLst/>
                <a:latin typeface="Roboto" panose="02000000000000000000" pitchFamily="2" charset="0"/>
              </a:rPr>
              <a:t>Olympia is the birthplace of the Olympic Games, first held in 776 BC. </a:t>
            </a:r>
          </a:p>
          <a:p>
            <a:r>
              <a:rPr lang="en-US" b="0" i="0" dirty="0">
                <a:solidFill>
                  <a:srgbClr val="313131"/>
                </a:solidFill>
                <a:effectLst/>
                <a:latin typeface="Roboto" panose="02000000000000000000" pitchFamily="2" charset="0"/>
              </a:rPr>
              <a:t>The site features the Temple of Hera, where the Olympic flame is still lit every four years for the modern Games.</a:t>
            </a:r>
          </a:p>
          <a:p>
            <a:r>
              <a:rPr lang="en-US" b="0" i="0" dirty="0">
                <a:solidFill>
                  <a:srgbClr val="313131"/>
                </a:solidFill>
                <a:effectLst/>
                <a:latin typeface="Roboto" panose="02000000000000000000" pitchFamily="2" charset="0"/>
              </a:rPr>
              <a:t> An intriguing fact is the workshop of Phidias, where the colossal statue of Zeus, one of the Seven Wonders of the Ancient World, was crafted</a:t>
            </a:r>
            <a:endParaRPr lang="en-US" dirty="0"/>
          </a:p>
        </p:txBody>
      </p:sp>
      <p:pic>
        <p:nvPicPr>
          <p:cNvPr id="3074" name="Picture 2" descr="Olympia, Greece Ruins">
            <a:extLst>
              <a:ext uri="{FF2B5EF4-FFF2-40B4-BE49-F238E27FC236}">
                <a16:creationId xmlns:a16="http://schemas.microsoft.com/office/drawing/2014/main" id="{594F4D0E-248F-5ED5-CE5B-DC9996B52EFD}"/>
              </a:ext>
            </a:extLst>
          </p:cNvPr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825625"/>
            <a:ext cx="6019800" cy="5032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097398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18A31B-1B33-31CC-9220-5DFE68E4A8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spcAft>
                <a:spcPts val="1275"/>
              </a:spcAft>
            </a:pPr>
            <a:r>
              <a:rPr lang="en-US" b="1" i="0" dirty="0">
                <a:solidFill>
                  <a:srgbClr val="313131"/>
                </a:solidFill>
                <a:effectLst/>
                <a:latin typeface="var(--pchead-font)"/>
              </a:rPr>
              <a:t>Epidaurus</a:t>
            </a:r>
            <a:br>
              <a:rPr lang="en-US" b="1" i="0" dirty="0">
                <a:solidFill>
                  <a:srgbClr val="313131"/>
                </a:solidFill>
                <a:effectLst/>
                <a:latin typeface="var(--pchead-font)"/>
              </a:rPr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FF8190-6783-4994-65B7-810A6D37527B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/>
              <a:t>The site was dedicated to Asclepius, the god of medicine.</a:t>
            </a:r>
          </a:p>
          <a:p>
            <a:r>
              <a:rPr lang="en-US" dirty="0"/>
              <a:t> Pilgrims visited the sanctuary to seek cures for ailments, participating in healing rituals that included theater performances, believed to be therapeutic. </a:t>
            </a:r>
          </a:p>
        </p:txBody>
      </p:sp>
      <p:pic>
        <p:nvPicPr>
          <p:cNvPr id="4098" name="Picture 2" descr="The ancient amphitheater in Epidaurus, Greece">
            <a:extLst>
              <a:ext uri="{FF2B5EF4-FFF2-40B4-BE49-F238E27FC236}">
                <a16:creationId xmlns:a16="http://schemas.microsoft.com/office/drawing/2014/main" id="{20C58936-77D5-78FC-497C-E6BEB73E3D4B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2200" y="1825624"/>
            <a:ext cx="6019800" cy="5032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332049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D7EA04-3638-D51E-3318-9BF7123D79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i="0" dirty="0">
                <a:solidFill>
                  <a:srgbClr val="313131"/>
                </a:solidFill>
                <a:effectLst/>
                <a:latin typeface="var(--pchead-font)"/>
              </a:rPr>
              <a:t>Mycenae</a:t>
            </a:r>
            <a:br>
              <a:rPr lang="en-US" b="1" i="0" dirty="0">
                <a:solidFill>
                  <a:srgbClr val="313131"/>
                </a:solidFill>
                <a:effectLst/>
                <a:latin typeface="var(--pchead-font)"/>
              </a:rPr>
            </a:b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AF75F24-155A-3E89-8D71-1CA311B79A4B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b="0" i="0" dirty="0">
                <a:solidFill>
                  <a:srgbClr val="313131"/>
                </a:solidFill>
                <a:effectLst/>
                <a:latin typeface="Roboto" panose="02000000000000000000" pitchFamily="2" charset="0"/>
              </a:rPr>
              <a:t>Mycenae is linked to Homer’s epic tales, believed to be the kingdom of Agamemnon.</a:t>
            </a:r>
          </a:p>
          <a:p>
            <a:r>
              <a:rPr lang="en-US" b="0" i="0" dirty="0">
                <a:solidFill>
                  <a:srgbClr val="313131"/>
                </a:solidFill>
                <a:effectLst/>
                <a:latin typeface="Roboto" panose="02000000000000000000" pitchFamily="2" charset="0"/>
              </a:rPr>
              <a:t> Archaeological discoveries, such as the Mask of Agamemnon, highlight the wealth and sophistication of Mycenaean civilization. </a:t>
            </a:r>
            <a:endParaRPr lang="en-US" dirty="0"/>
          </a:p>
        </p:txBody>
      </p:sp>
      <p:pic>
        <p:nvPicPr>
          <p:cNvPr id="5122" name="Picture 2" descr="Mycenae, Greece landscape view">
            <a:extLst>
              <a:ext uri="{FF2B5EF4-FFF2-40B4-BE49-F238E27FC236}">
                <a16:creationId xmlns:a16="http://schemas.microsoft.com/office/drawing/2014/main" id="{3459D209-C2E2-C5D6-8385-78A21E3DBDBF}"/>
              </a:ext>
            </a:extLst>
          </p:cNvPr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825625"/>
            <a:ext cx="6019800" cy="51360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0458001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</TotalTime>
  <Words>270</Words>
  <Application>Microsoft Office PowerPoint</Application>
  <PresentationFormat>Widescreen</PresentationFormat>
  <Paragraphs>17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3" baseType="lpstr">
      <vt:lpstr>Aptos</vt:lpstr>
      <vt:lpstr>Arial</vt:lpstr>
      <vt:lpstr>Calibri</vt:lpstr>
      <vt:lpstr>Calibri Light</vt:lpstr>
      <vt:lpstr>Roboto</vt:lpstr>
      <vt:lpstr>var(--pchead-font)</vt:lpstr>
      <vt:lpstr>Office Theme</vt:lpstr>
      <vt:lpstr>Historic Places in Greece Αn original  presentation prepared by the HELLENIC CULTURE CENTRE VIP Project EU                    6</vt:lpstr>
      <vt:lpstr>The Acropolis of Athens </vt:lpstr>
      <vt:lpstr>Delphi </vt:lpstr>
      <vt:lpstr>Olympia </vt:lpstr>
      <vt:lpstr>Epidaurus </vt:lpstr>
      <vt:lpstr>Mycenae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Ifigenia Georgiadou</dc:creator>
  <cp:lastModifiedBy>Ifigenia Georgiadou</cp:lastModifiedBy>
  <cp:revision>3</cp:revision>
  <dcterms:created xsi:type="dcterms:W3CDTF">2025-02-23T01:57:04Z</dcterms:created>
  <dcterms:modified xsi:type="dcterms:W3CDTF">2025-02-23T02:09:39Z</dcterms:modified>
</cp:coreProperties>
</file>