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1"/>
  </p:notesMasterIdLst>
  <p:sldIdLst>
    <p:sldId id="256" r:id="rId2"/>
    <p:sldId id="261" r:id="rId3"/>
    <p:sldId id="302" r:id="rId4"/>
    <p:sldId id="263" r:id="rId5"/>
    <p:sldId id="304" r:id="rId6"/>
    <p:sldId id="282" r:id="rId7"/>
    <p:sldId id="305" r:id="rId8"/>
    <p:sldId id="307" r:id="rId9"/>
    <p:sldId id="308" r:id="rId10"/>
  </p:sldIdLst>
  <p:sldSz cx="9144000" cy="5143500" type="screen16x9"/>
  <p:notesSz cx="6888163" cy="9671050"/>
  <p:embeddedFontLst>
    <p:embeddedFont>
      <p:font typeface="Georgia" panose="02040502050405020303" pitchFamily="18" charset="0"/>
      <p:regular r:id="rId12"/>
      <p:bold r:id="rId13"/>
      <p:italic r:id="rId14"/>
      <p:boldItalic r:id="rId15"/>
    </p:embeddedFont>
    <p:embeddedFont>
      <p:font typeface="Roboto Slab" pitchFamily="2" charset="0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8ADD2BE-D0F3-46ED-A0BE-2332052C2427}">
  <a:tblStyle styleId="{88ADD2BE-D0F3-46ED-A0BE-2332052C242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B7DDB2-A729-435D-8956-4EC6CEC22427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9" autoAdjust="0"/>
    <p:restoredTop sz="94660"/>
  </p:normalViewPr>
  <p:slideViewPr>
    <p:cSldViewPr snapToGrid="0">
      <p:cViewPr varScale="1">
        <p:scale>
          <a:sx n="83" d="100"/>
          <a:sy n="83" d="100"/>
        </p:scale>
        <p:origin x="101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07" tIns="94607" rIns="94607" bIns="94607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5f391192_0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p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7915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f391192_017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ed75ccf_015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3267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c9ec110d2f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c9ec110d2f_0_79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1331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25708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ed75ccf_015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3584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169100" y="400050"/>
            <a:ext cx="7554900" cy="3842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533400" y="1440375"/>
            <a:ext cx="5041200" cy="3150600"/>
          </a:xfrm>
          <a:prstGeom prst="rect">
            <a:avLst/>
          </a:prstGeom>
          <a:ln w="1143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/>
          <p:nvPr/>
        </p:nvSpPr>
        <p:spPr>
          <a:xfrm>
            <a:off x="1169100" y="721350"/>
            <a:ext cx="7441500" cy="3873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533400" y="552450"/>
            <a:ext cx="2106600" cy="12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203050" y="1132549"/>
            <a:ext cx="5185200" cy="32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□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▣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1169100" y="721350"/>
            <a:ext cx="7441500" cy="3873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533400" y="552450"/>
            <a:ext cx="2106600" cy="12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3012775" y="1052499"/>
            <a:ext cx="2597400" cy="324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□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▣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5766774" y="1052499"/>
            <a:ext cx="2597400" cy="324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□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▣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1169100" y="721350"/>
            <a:ext cx="7441500" cy="3873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533400" y="552450"/>
            <a:ext cx="2106600" cy="12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/>
          <p:nvPr/>
        </p:nvSpPr>
        <p:spPr>
          <a:xfrm>
            <a:off x="521275" y="560700"/>
            <a:ext cx="8036100" cy="4022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4297650" y="471791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3400" y="552450"/>
            <a:ext cx="2106600" cy="1257600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203050" y="1132549"/>
            <a:ext cx="5185200" cy="3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□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▣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4" r:id="rId4"/>
    <p:sldLayoutId id="2147483656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ctrTitle"/>
          </p:nvPr>
        </p:nvSpPr>
        <p:spPr>
          <a:xfrm>
            <a:off x="533399" y="1440375"/>
            <a:ext cx="8336223" cy="315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/>
              <a:t>Changes in the Cultural Landscape</a:t>
            </a:r>
            <a:br>
              <a:rPr lang="en-US" sz="2000" b="1" dirty="0"/>
            </a:br>
            <a:r>
              <a:rPr lang="en-US" sz="2000" b="1" dirty="0"/>
              <a:t>The Tomato Production and Factory in Santorini - turned into a museum</a:t>
            </a:r>
            <a:br>
              <a:rPr lang="en-US" sz="2000" b="1" dirty="0"/>
            </a:br>
            <a:br>
              <a:rPr lang="en-US" sz="2000" dirty="0"/>
            </a:br>
            <a:r>
              <a:rPr lang="el-GR" sz="2000" b="1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2000" b="1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r>
              <a:rPr lang="en-US" sz="20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br>
              <a:rPr lang="en-US" sz="20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000" b="1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16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Εικόνα 3" descr="Εικόνα που περιέχει 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72EB8B74-0ED2-4B5D-86C2-218170E94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123" y="141353"/>
            <a:ext cx="2670877" cy="7384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 txBox="1">
            <a:spLocks noGrp="1"/>
          </p:cNvSpPr>
          <p:nvPr>
            <p:ph type="title"/>
          </p:nvPr>
        </p:nvSpPr>
        <p:spPr>
          <a:xfrm>
            <a:off x="533400" y="400050"/>
            <a:ext cx="2294860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20</a:t>
            </a:r>
            <a:r>
              <a:rPr lang="en" baseline="30000" dirty="0"/>
              <a:t>th</a:t>
            </a:r>
            <a:r>
              <a:rPr lang="en" dirty="0"/>
              <a:t> century</a:t>
            </a:r>
            <a:endParaRPr dirty="0"/>
          </a:p>
        </p:txBody>
      </p:sp>
      <p:sp>
        <p:nvSpPr>
          <p:cNvPr id="93" name="Google Shape;93;p16"/>
          <p:cNvSpPr txBox="1">
            <a:spLocks noGrp="1"/>
          </p:cNvSpPr>
          <p:nvPr>
            <p:ph type="body" idx="1"/>
          </p:nvPr>
        </p:nvSpPr>
        <p:spPr>
          <a:xfrm>
            <a:off x="4572000" y="1161175"/>
            <a:ext cx="4156492" cy="32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tx2">
                  <a:lumMod val="1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1922: 1</a:t>
            </a:r>
            <a:r>
              <a:rPr lang="en-US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industrial unit was set up by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Dimitrios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Nomikos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Monolithos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buClr>
                <a:schemeClr val="tx2">
                  <a:lumMod val="1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Nearly 20.000 acres of land were cultivated with tomatoes, and as many as 14 processing factories in business.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chemeClr val="tx2">
                  <a:lumMod val="1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P.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Nomikos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“It was something like a social place for them, like the church on Sunday.”</a:t>
            </a:r>
          </a:p>
          <a:p>
            <a:pPr marL="76200" indent="0">
              <a:buNone/>
            </a:pPr>
            <a:endParaRPr dirty="0"/>
          </a:p>
        </p:txBody>
      </p:sp>
      <p:sp>
        <p:nvSpPr>
          <p:cNvPr id="94" name="Google Shape;94;p16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5" name="Google Shape;93;p16">
            <a:extLst>
              <a:ext uri="{FF2B5EF4-FFF2-40B4-BE49-F238E27FC236}">
                <a16:creationId xmlns:a16="http://schemas.microsoft.com/office/drawing/2014/main" id="{71E6BA3F-8EBC-4EE0-AE4C-4FB8ADEF3357}"/>
              </a:ext>
            </a:extLst>
          </p:cNvPr>
          <p:cNvSpPr txBox="1">
            <a:spLocks/>
          </p:cNvSpPr>
          <p:nvPr/>
        </p:nvSpPr>
        <p:spPr>
          <a:xfrm>
            <a:off x="-610329" y="4131577"/>
            <a:ext cx="6357384" cy="3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□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▣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76200" indent="0" algn="ctr">
              <a:buNone/>
            </a:pPr>
            <a:r>
              <a:rPr lang="en-US" sz="1800" i="1" dirty="0">
                <a:latin typeface="Calibri" panose="020F0502020204030204" pitchFamily="34" charset="0"/>
                <a:cs typeface="Times New Roman" panose="02020603050405020304" pitchFamily="18" charset="0"/>
              </a:rPr>
              <a:t>Photograph from the flourishing years of the industry</a:t>
            </a:r>
            <a:endParaRPr lang="en-US" i="1" dirty="0"/>
          </a:p>
        </p:txBody>
      </p:sp>
      <p:pic>
        <p:nvPicPr>
          <p:cNvPr id="6" name="Εικόνα 5" descr="Εικόνα που περιέχει κείμενο, τοίχος, εσωτερικό, άτομο&#10;&#10;Περιγραφή που δημιουργήθηκε αυτόματα">
            <a:extLst>
              <a:ext uri="{FF2B5EF4-FFF2-40B4-BE49-F238E27FC236}">
                <a16:creationId xmlns:a16="http://schemas.microsoft.com/office/drawing/2014/main" id="{34649C0B-7125-4860-B076-5C80E87E8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232" y="1095567"/>
            <a:ext cx="4302768" cy="305951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1394637" y="400050"/>
            <a:ext cx="3177363" cy="9232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Santorini’s tomato &amp; the </a:t>
            </a:r>
            <a:r>
              <a:rPr lang="en-US" dirty="0"/>
              <a:t>Bolsheviks</a:t>
            </a:r>
            <a:endParaRPr dirty="0"/>
          </a:p>
        </p:txBody>
      </p:sp>
      <p:sp>
        <p:nvSpPr>
          <p:cNvPr id="62" name="Google Shape;62;p12"/>
          <p:cNvSpPr txBox="1"/>
          <p:nvPr/>
        </p:nvSpPr>
        <p:spPr>
          <a:xfrm>
            <a:off x="1131554" y="1245447"/>
            <a:ext cx="4201488" cy="16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During the </a:t>
            </a:r>
            <a:r>
              <a:rPr lang="en-US" sz="1800" dirty="0" err="1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Bolshevic</a:t>
            </a:r>
            <a:r>
              <a:rPr lang="en-US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 Revolution, most of the churches of Russia were closed down. </a:t>
            </a:r>
          </a:p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In those days the Russian priests were very fond of </a:t>
            </a:r>
            <a:r>
              <a:rPr lang="en-US" sz="1800" dirty="0" err="1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Vinsanto</a:t>
            </a:r>
            <a:r>
              <a:rPr lang="en-US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 wine, which incidentally was also produced in Santorini. </a:t>
            </a:r>
          </a:p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Since the demand for </a:t>
            </a:r>
            <a:r>
              <a:rPr lang="en-US" sz="1800" dirty="0" err="1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Vinsanto</a:t>
            </a:r>
            <a:r>
              <a:rPr lang="en-US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 wine declined, it was the turn of Santorini tomatoes to draw the attention of the Russians.</a:t>
            </a:r>
            <a:endParaRPr sz="1800" dirty="0">
              <a:solidFill>
                <a:srgbClr val="1D1D1B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64" name="Google Shape;64;p12"/>
          <p:cNvSpPr txBox="1"/>
          <p:nvPr/>
        </p:nvSpPr>
        <p:spPr>
          <a:xfrm>
            <a:off x="5631645" y="3798148"/>
            <a:ext cx="3140216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1800" i="1" dirty="0" err="1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Karamolegkos</a:t>
            </a:r>
            <a:r>
              <a:rPr lang="en-US" sz="1800" i="1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 </a:t>
            </a:r>
            <a:r>
              <a:rPr lang="en-US" sz="1800" i="1" dirty="0" err="1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vinsanto</a:t>
            </a:r>
            <a:r>
              <a:rPr lang="en-US" sz="1800" i="1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 winery</a:t>
            </a:r>
            <a:endParaRPr sz="1800" i="1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6" name="Εικόνα 5" descr="Εικόνα που περιέχει υπαίθριος, δέντρο, φυτό, πλήθος&#10;&#10;Περιγραφή που δημιουργήθηκε αυτόματα">
            <a:extLst>
              <a:ext uri="{FF2B5EF4-FFF2-40B4-BE49-F238E27FC236}">
                <a16:creationId xmlns:a16="http://schemas.microsoft.com/office/drawing/2014/main" id="{E65FDB89-2035-4E8E-8391-23CDF35E9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5451" y="1323349"/>
            <a:ext cx="3672131" cy="257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99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body" idx="1"/>
          </p:nvPr>
        </p:nvSpPr>
        <p:spPr>
          <a:xfrm>
            <a:off x="3853879" y="976759"/>
            <a:ext cx="2232948" cy="31899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FFFFF"/>
                </a:solidFill>
                <a:highlight>
                  <a:srgbClr val="FF00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Earthquake</a:t>
            </a:r>
            <a:endParaRPr dirty="0">
              <a:solidFill>
                <a:srgbClr val="FFFFFF"/>
              </a:solidFill>
              <a:highlight>
                <a:srgbClr val="FF00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devastating earthquake of 1956 forced the industries to either close down their factories or move to other regions of Greece</a:t>
            </a:r>
            <a:r>
              <a:rPr lang="en-US" dirty="0"/>
              <a:t>.</a:t>
            </a:r>
          </a:p>
        </p:txBody>
      </p:sp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533400" y="212208"/>
            <a:ext cx="2106600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20</a:t>
            </a:r>
            <a:r>
              <a:rPr lang="en" baseline="30000" dirty="0"/>
              <a:t>th</a:t>
            </a:r>
            <a:r>
              <a:rPr lang="en" dirty="0"/>
              <a:t> century</a:t>
            </a:r>
            <a:endParaRPr dirty="0"/>
          </a:p>
        </p:txBody>
      </p:sp>
      <p:sp>
        <p:nvSpPr>
          <p:cNvPr id="117" name="Google Shape;117;p18"/>
          <p:cNvSpPr txBox="1">
            <a:spLocks noGrp="1"/>
          </p:cNvSpPr>
          <p:nvPr>
            <p:ph type="body" idx="2"/>
          </p:nvPr>
        </p:nvSpPr>
        <p:spPr>
          <a:xfrm>
            <a:off x="6168762" y="976759"/>
            <a:ext cx="2431207" cy="31899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FFFFFF"/>
                </a:solidFill>
                <a:highlight>
                  <a:srgbClr val="FF00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Tourism</a:t>
            </a:r>
            <a:endParaRPr dirty="0">
              <a:solidFill>
                <a:srgbClr val="FFFFFF"/>
              </a:solidFill>
              <a:highlight>
                <a:srgbClr val="FF00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Another heavy blow to the tomato industry came when tourism became a more lucrative venture for most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Santorinians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18" name="Google Shape;118;p18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3" name="Εικόνα 2" descr="Εικόνα που περιέχει κείμενο, υπαίθριος&#10;&#10;Περιγραφή που δημιουργήθηκε αυτόματα">
            <a:extLst>
              <a:ext uri="{FF2B5EF4-FFF2-40B4-BE49-F238E27FC236}">
                <a16:creationId xmlns:a16="http://schemas.microsoft.com/office/drawing/2014/main" id="{840CD3FF-4BD8-4968-96F1-D2FD06A839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397"/>
          <a:stretch/>
        </p:blipFill>
        <p:spPr>
          <a:xfrm>
            <a:off x="246635" y="951343"/>
            <a:ext cx="3389700" cy="356235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>
            <a:spLocks noGrp="1"/>
          </p:cNvSpPr>
          <p:nvPr>
            <p:ph type="ctrTitle" idx="4294967295"/>
          </p:nvPr>
        </p:nvSpPr>
        <p:spPr>
          <a:xfrm>
            <a:off x="3856601" y="263473"/>
            <a:ext cx="4701600" cy="1159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rgbClr val="FFFFFF"/>
                </a:solidFill>
                <a:highlight>
                  <a:srgbClr val="FF0000"/>
                </a:highlight>
                <a:latin typeface="Georgia"/>
                <a:ea typeface="Georgia"/>
                <a:cs typeface="Georgia"/>
                <a:sym typeface="Georgia"/>
              </a:rPr>
              <a:t>19</a:t>
            </a:r>
            <a:r>
              <a:rPr lang="en-US" sz="4000" baseline="30000" dirty="0">
                <a:solidFill>
                  <a:srgbClr val="FFFFFF"/>
                </a:solidFill>
                <a:highlight>
                  <a:srgbClr val="FF0000"/>
                </a:highlight>
                <a:latin typeface="Georgia"/>
                <a:ea typeface="Georgia"/>
                <a:cs typeface="Georgia"/>
                <a:sym typeface="Georgia"/>
              </a:rPr>
              <a:t>th</a:t>
            </a:r>
            <a:r>
              <a:rPr lang="en-US" sz="4000" dirty="0">
                <a:solidFill>
                  <a:srgbClr val="FFFFFF"/>
                </a:solidFill>
                <a:highlight>
                  <a:srgbClr val="FF0000"/>
                </a:highlight>
                <a:latin typeface="Georgia"/>
                <a:ea typeface="Georgia"/>
                <a:cs typeface="Georgia"/>
                <a:sym typeface="Georgia"/>
              </a:rPr>
              <a:t> Century</a:t>
            </a:r>
            <a:endParaRPr sz="4000" dirty="0">
              <a:solidFill>
                <a:srgbClr val="FFFFFF"/>
              </a:solidFill>
              <a:highlight>
                <a:srgbClr val="FF0000"/>
              </a:highlight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1" name="Google Shape;101;p17"/>
          <p:cNvSpPr txBox="1">
            <a:spLocks noGrp="1"/>
          </p:cNvSpPr>
          <p:nvPr>
            <p:ph type="subTitle" idx="4294967295"/>
          </p:nvPr>
        </p:nvSpPr>
        <p:spPr>
          <a:xfrm>
            <a:off x="4191324" y="1210782"/>
            <a:ext cx="4454033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Nomikos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business family history starts in the middle of the 19th century since Dimitris 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Nomikos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initiated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the construction of “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Fabrika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”, the first 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motorised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flour mill in Fira.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Fabrica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” is one of the most important part of the history of 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Fira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 the same area Dimitris 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Nomikos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set up a distillery, a pasta factory and a bakery.</a:t>
            </a:r>
            <a:endParaRPr lang="el-GR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1791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4" name="Εικόνα 3" descr="Εικόνα που περιέχει 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C4984F8A-E288-4D75-8E9B-7516832BD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281" y="1411311"/>
            <a:ext cx="3692681" cy="268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02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7"/>
          <p:cNvSpPr txBox="1">
            <a:spLocks noGrp="1"/>
          </p:cNvSpPr>
          <p:nvPr>
            <p:ph type="title"/>
          </p:nvPr>
        </p:nvSpPr>
        <p:spPr>
          <a:xfrm>
            <a:off x="1189884" y="732617"/>
            <a:ext cx="2106600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Timeline</a:t>
            </a:r>
            <a:endParaRPr dirty="0"/>
          </a:p>
        </p:txBody>
      </p:sp>
      <p:sp>
        <p:nvSpPr>
          <p:cNvPr id="353" name="Google Shape;353;p37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354" name="Google Shape;354;p37"/>
          <p:cNvSpPr/>
          <p:nvPr/>
        </p:nvSpPr>
        <p:spPr>
          <a:xfrm>
            <a:off x="7482570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lt1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2014</a:t>
            </a:r>
            <a:endParaRPr sz="1000" dirty="0">
              <a:solidFill>
                <a:schemeClr val="lt1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355" name="Google Shape;355;p37"/>
          <p:cNvSpPr/>
          <p:nvPr/>
        </p:nvSpPr>
        <p:spPr>
          <a:xfrm>
            <a:off x="6900416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56" name="Google Shape;356;p37"/>
          <p:cNvSpPr/>
          <p:nvPr/>
        </p:nvSpPr>
        <p:spPr>
          <a:xfrm>
            <a:off x="6318262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lt1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1982</a:t>
            </a:r>
            <a:endParaRPr sz="1000" dirty="0">
              <a:solidFill>
                <a:schemeClr val="lt1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357" name="Google Shape;357;p37"/>
          <p:cNvSpPr/>
          <p:nvPr/>
        </p:nvSpPr>
        <p:spPr>
          <a:xfrm>
            <a:off x="5736108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100" b="0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1981</a:t>
            </a:r>
            <a:endParaRPr sz="1000" dirty="0">
              <a:solidFill>
                <a:schemeClr val="lt1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358" name="Google Shape;358;p37"/>
          <p:cNvSpPr/>
          <p:nvPr/>
        </p:nvSpPr>
        <p:spPr>
          <a:xfrm>
            <a:off x="5153954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59" name="Google Shape;359;p37"/>
          <p:cNvSpPr/>
          <p:nvPr/>
        </p:nvSpPr>
        <p:spPr>
          <a:xfrm>
            <a:off x="4571800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100" b="0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1952</a:t>
            </a:r>
            <a:endParaRPr sz="1000" dirty="0">
              <a:solidFill>
                <a:schemeClr val="lt1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360" name="Google Shape;360;p37"/>
          <p:cNvSpPr/>
          <p:nvPr/>
        </p:nvSpPr>
        <p:spPr>
          <a:xfrm>
            <a:off x="3989646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61" name="Google Shape;361;p37"/>
          <p:cNvSpPr/>
          <p:nvPr/>
        </p:nvSpPr>
        <p:spPr>
          <a:xfrm>
            <a:off x="3407492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100" b="0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1945</a:t>
            </a:r>
            <a:endParaRPr sz="1000" dirty="0">
              <a:solidFill>
                <a:schemeClr val="lt1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362" name="Google Shape;362;p37"/>
          <p:cNvSpPr/>
          <p:nvPr/>
        </p:nvSpPr>
        <p:spPr>
          <a:xfrm>
            <a:off x="2825338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63" name="Google Shape;363;p37"/>
          <p:cNvSpPr/>
          <p:nvPr/>
        </p:nvSpPr>
        <p:spPr>
          <a:xfrm>
            <a:off x="2243184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lt1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1922</a:t>
            </a:r>
            <a:endParaRPr sz="1000" dirty="0">
              <a:solidFill>
                <a:schemeClr val="lt1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364" name="Google Shape;364;p37"/>
          <p:cNvSpPr/>
          <p:nvPr/>
        </p:nvSpPr>
        <p:spPr>
          <a:xfrm>
            <a:off x="1661030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65" name="Google Shape;365;p37"/>
          <p:cNvSpPr/>
          <p:nvPr/>
        </p:nvSpPr>
        <p:spPr>
          <a:xfrm>
            <a:off x="1078876" y="2755950"/>
            <a:ext cx="7257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100" b="0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1915</a:t>
            </a:r>
            <a:endParaRPr sz="1000" dirty="0">
              <a:solidFill>
                <a:schemeClr val="lt1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366" name="Google Shape;366;p37"/>
          <p:cNvSpPr/>
          <p:nvPr/>
        </p:nvSpPr>
        <p:spPr>
          <a:xfrm>
            <a:off x="-15" y="2755950"/>
            <a:ext cx="1222500" cy="393600"/>
          </a:xfrm>
          <a:prstGeom prst="homePlate">
            <a:avLst>
              <a:gd name="adj" fmla="val 32030"/>
            </a:avLst>
          </a:prstGeom>
          <a:solidFill>
            <a:schemeClr val="l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</a:endParaRPr>
          </a:p>
        </p:txBody>
      </p:sp>
      <p:cxnSp>
        <p:nvCxnSpPr>
          <p:cNvPr id="367" name="Google Shape;367;p37"/>
          <p:cNvCxnSpPr/>
          <p:nvPr/>
        </p:nvCxnSpPr>
        <p:spPr>
          <a:xfrm rot="10800000">
            <a:off x="1338730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68" name="Google Shape;368;p37"/>
          <p:cNvSpPr txBox="1"/>
          <p:nvPr/>
        </p:nvSpPr>
        <p:spPr>
          <a:xfrm>
            <a:off x="1302550" y="1727200"/>
            <a:ext cx="2025441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Dimitrios</a:t>
            </a:r>
            <a:r>
              <a:rPr lang="en-US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Nomikos</a:t>
            </a:r>
            <a:r>
              <a:rPr lang="en-US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starts producing tomato paste using pre-industrial technology in </a:t>
            </a:r>
            <a:r>
              <a:rPr lang="en-US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Messaria</a:t>
            </a:r>
            <a:r>
              <a:rPr lang="en-US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Santorini.</a:t>
            </a:r>
            <a:endParaRPr sz="900" dirty="0">
              <a:solidFill>
                <a:schemeClr val="dk2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cxnSp>
        <p:nvCxnSpPr>
          <p:cNvPr id="369" name="Google Shape;369;p37"/>
          <p:cNvCxnSpPr/>
          <p:nvPr/>
        </p:nvCxnSpPr>
        <p:spPr>
          <a:xfrm rot="10800000">
            <a:off x="2508165" y="3095384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70" name="Google Shape;370;p37"/>
          <p:cNvSpPr txBox="1"/>
          <p:nvPr/>
        </p:nvSpPr>
        <p:spPr>
          <a:xfrm>
            <a:off x="2102432" y="3929454"/>
            <a:ext cx="1294779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en-US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One of the first factories for the production of canned tomato products was built at </a:t>
            </a:r>
            <a:r>
              <a:rPr lang="en-US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Monolithos</a:t>
            </a:r>
            <a:r>
              <a:rPr lang="en-US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900" dirty="0">
              <a:solidFill>
                <a:schemeClr val="dk2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cxnSp>
        <p:nvCxnSpPr>
          <p:cNvPr id="371" name="Google Shape;371;p37"/>
          <p:cNvCxnSpPr/>
          <p:nvPr/>
        </p:nvCxnSpPr>
        <p:spPr>
          <a:xfrm rot="10800000">
            <a:off x="3669228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72" name="Google Shape;372;p37"/>
          <p:cNvSpPr txBox="1"/>
          <p:nvPr/>
        </p:nvSpPr>
        <p:spPr>
          <a:xfrm>
            <a:off x="3635707" y="1727200"/>
            <a:ext cx="179034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George </a:t>
            </a:r>
            <a:r>
              <a:rPr lang="en-US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Nomikos</a:t>
            </a:r>
            <a:r>
              <a:rPr lang="en-US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builds the factory at </a:t>
            </a:r>
            <a:r>
              <a:rPr lang="en-US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Vlychada</a:t>
            </a:r>
            <a:r>
              <a:rPr lang="en-US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in the </a:t>
            </a:r>
            <a:r>
              <a:rPr lang="en-US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centre</a:t>
            </a:r>
            <a:r>
              <a:rPr lang="en-US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of the most productive tomato area in Santorini. The factory operates the first season without even a roof. </a:t>
            </a:r>
            <a:endParaRPr sz="900" dirty="0">
              <a:solidFill>
                <a:schemeClr val="dk2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cxnSp>
        <p:nvCxnSpPr>
          <p:cNvPr id="375" name="Google Shape;375;p37"/>
          <p:cNvCxnSpPr/>
          <p:nvPr/>
        </p:nvCxnSpPr>
        <p:spPr>
          <a:xfrm rot="10800000">
            <a:off x="5999725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76" name="Google Shape;376;p37"/>
          <p:cNvSpPr txBox="1"/>
          <p:nvPr/>
        </p:nvSpPr>
        <p:spPr>
          <a:xfrm>
            <a:off x="5816012" y="1624950"/>
            <a:ext cx="108440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4040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ourism will grow rapidly while tomato cultivation will shrink dramatically on the island, forcing the factory to close permanently.</a:t>
            </a:r>
            <a:endParaRPr sz="900" dirty="0">
              <a:solidFill>
                <a:schemeClr val="dk2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378" name="Google Shape;378;p37"/>
          <p:cNvSpPr txBox="1"/>
          <p:nvPr/>
        </p:nvSpPr>
        <p:spPr>
          <a:xfrm>
            <a:off x="7135440" y="1727200"/>
            <a:ext cx="1101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2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385" name="Google Shape;385;p37"/>
          <p:cNvCxnSpPr/>
          <p:nvPr/>
        </p:nvCxnSpPr>
        <p:spPr>
          <a:xfrm rot="10800000">
            <a:off x="4959360" y="3095385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86" name="Google Shape;386;p37"/>
          <p:cNvSpPr txBox="1"/>
          <p:nvPr/>
        </p:nvSpPr>
        <p:spPr>
          <a:xfrm>
            <a:off x="4351611" y="3642833"/>
            <a:ext cx="1804637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 the winter of 1952, during a rainstorm, a flood breaks the door of the large courtyard, enters the factory and carries away products and machinery into the sea.</a:t>
            </a:r>
            <a:endParaRPr sz="900" dirty="0">
              <a:solidFill>
                <a:schemeClr val="dk2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sp>
        <p:nvSpPr>
          <p:cNvPr id="388" name="Google Shape;388;p37"/>
          <p:cNvSpPr txBox="1"/>
          <p:nvPr/>
        </p:nvSpPr>
        <p:spPr>
          <a:xfrm>
            <a:off x="6561758" y="3648150"/>
            <a:ext cx="1101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2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389" name="Google Shape;389;p37"/>
          <p:cNvCxnSpPr/>
          <p:nvPr/>
        </p:nvCxnSpPr>
        <p:spPr>
          <a:xfrm rot="10800000">
            <a:off x="6697157" y="3095384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90" name="Google Shape;390;p37"/>
          <p:cNvSpPr txBox="1"/>
          <p:nvPr/>
        </p:nvSpPr>
        <p:spPr>
          <a:xfrm>
            <a:off x="6318263" y="3730965"/>
            <a:ext cx="142224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This year “D. </a:t>
            </a:r>
            <a:r>
              <a:rPr lang="en-US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Nomikos</a:t>
            </a:r>
            <a:r>
              <a:rPr lang="en-US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” will operate its new factory at Domokos, </a:t>
            </a:r>
            <a:r>
              <a:rPr lang="en-US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Fthiotida</a:t>
            </a:r>
            <a:r>
              <a:rPr lang="en-US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along with </a:t>
            </a:r>
            <a:r>
              <a:rPr lang="en-US" sz="1050" b="0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Aliartos</a:t>
            </a:r>
            <a:r>
              <a:rPr lang="en-US" sz="1050" b="0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900" dirty="0">
              <a:solidFill>
                <a:schemeClr val="dk2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cxnSp>
        <p:nvCxnSpPr>
          <p:cNvPr id="41" name="Google Shape;375;p37">
            <a:extLst>
              <a:ext uri="{FF2B5EF4-FFF2-40B4-BE49-F238E27FC236}">
                <a16:creationId xmlns:a16="http://schemas.microsoft.com/office/drawing/2014/main" id="{09CF1BD6-3F35-4A51-A266-7A68F4B7C60D}"/>
              </a:ext>
            </a:extLst>
          </p:cNvPr>
          <p:cNvCxnSpPr/>
          <p:nvPr/>
        </p:nvCxnSpPr>
        <p:spPr>
          <a:xfrm rot="10800000">
            <a:off x="7863966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FCDDF42F-DBEB-4CF4-BF52-E84135DFC399}"/>
              </a:ext>
            </a:extLst>
          </p:cNvPr>
          <p:cNvSpPr txBox="1"/>
          <p:nvPr/>
        </p:nvSpPr>
        <p:spPr>
          <a:xfrm>
            <a:off x="7123863" y="814121"/>
            <a:ext cx="148020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1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factory of </a:t>
            </a:r>
            <a:r>
              <a:rPr lang="en-US" sz="1050" b="1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Vlychada</a:t>
            </a:r>
            <a:r>
              <a:rPr lang="en-US" sz="1050" b="1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sz="1050" b="1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tranformed</a:t>
            </a:r>
            <a:r>
              <a:rPr lang="en-US" sz="1050" b="1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into the Tomato Industrial Museum, </a:t>
            </a:r>
          </a:p>
          <a:p>
            <a:r>
              <a:rPr lang="en-US" sz="1050" b="1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“D. </a:t>
            </a:r>
            <a:r>
              <a:rPr lang="en-US" sz="1050" b="1" i="0" dirty="0" err="1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Nomikos</a:t>
            </a:r>
            <a:r>
              <a:rPr lang="en-US" sz="1050" b="1" i="0" dirty="0">
                <a:solidFill>
                  <a:srgbClr val="4040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” and a wider cultural space called the Santorini Arts Factory (SAF).</a:t>
            </a:r>
            <a:endParaRPr lang="el-GR" sz="105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533399" y="400050"/>
            <a:ext cx="3177363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Museum</a:t>
            </a:r>
            <a:endParaRPr dirty="0"/>
          </a:p>
        </p:txBody>
      </p:sp>
      <p:sp>
        <p:nvSpPr>
          <p:cNvPr id="62" name="Google Shape;62;p12"/>
          <p:cNvSpPr txBox="1"/>
          <p:nvPr/>
        </p:nvSpPr>
        <p:spPr>
          <a:xfrm>
            <a:off x="1120922" y="1244676"/>
            <a:ext cx="4201488" cy="16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old tomato factory D. </a:t>
            </a:r>
            <a:r>
              <a:rPr lang="en-US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Nomikos</a:t>
            </a:r>
            <a:r>
              <a:rPr lang="en-US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1800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Vlychada</a:t>
            </a:r>
            <a:r>
              <a:rPr lang="en-US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was transformed in 2014 into a modern Industrial Museum.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3333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arrates stories about time, memories and the inhabitants of the island.</a:t>
            </a:r>
          </a:p>
          <a:p>
            <a:endParaRPr lang="en-US" sz="1800" b="0" i="0" dirty="0">
              <a:solidFill>
                <a:srgbClr val="33333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Follows the procedure of cultivation, processing and production of small-fruited tomatoes. </a:t>
            </a:r>
          </a:p>
        </p:txBody>
      </p:sp>
      <p:sp>
        <p:nvSpPr>
          <p:cNvPr id="64" name="Google Shape;64;p12"/>
          <p:cNvSpPr txBox="1"/>
          <p:nvPr/>
        </p:nvSpPr>
        <p:spPr>
          <a:xfrm>
            <a:off x="5631645" y="3798148"/>
            <a:ext cx="3140216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800" i="1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3" name="Εικόνα 2" descr="Εικόνα που περιέχει ουρανός, κτίριο, υπαίθριος, πέτρα&#10;&#10;Περιγραφή που δημιουργήθηκε αυτόματα">
            <a:extLst>
              <a:ext uri="{FF2B5EF4-FFF2-40B4-BE49-F238E27FC236}">
                <a16:creationId xmlns:a16="http://schemas.microsoft.com/office/drawing/2014/main" id="{B88FAFF7-78E0-4767-A456-83BC5513C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0316" y="725552"/>
            <a:ext cx="2805565" cy="397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90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76209" y="138714"/>
            <a:ext cx="3177363" cy="9232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Santorini Arts Factory</a:t>
            </a:r>
            <a:endParaRPr dirty="0"/>
          </a:p>
        </p:txBody>
      </p:sp>
      <p:sp>
        <p:nvSpPr>
          <p:cNvPr id="62" name="Google Shape;62;p12"/>
          <p:cNvSpPr txBox="1"/>
          <p:nvPr/>
        </p:nvSpPr>
        <p:spPr>
          <a:xfrm>
            <a:off x="1338173" y="517652"/>
            <a:ext cx="7020547" cy="16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-US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b="0" i="0" dirty="0">
              <a:solidFill>
                <a:srgbClr val="333333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Santorini Arts Factory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created and integrated in a historical place – the old tomato factory – contributes to the highlighting of the industrial history of the island and its inhabitants.</a:t>
            </a:r>
          </a:p>
        </p:txBody>
      </p:sp>
      <p:sp>
        <p:nvSpPr>
          <p:cNvPr id="64" name="Google Shape;64;p12"/>
          <p:cNvSpPr txBox="1"/>
          <p:nvPr/>
        </p:nvSpPr>
        <p:spPr>
          <a:xfrm>
            <a:off x="5631645" y="3798148"/>
            <a:ext cx="3140216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800" i="1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4" name="Εικόνα 3" descr="Εικόνα που περιέχει ουρανός, υπαίθριος, κίτρινο&#10;&#10;Περιγραφή που δημιουργήθηκε αυτόματα">
            <a:extLst>
              <a:ext uri="{FF2B5EF4-FFF2-40B4-BE49-F238E27FC236}">
                <a16:creationId xmlns:a16="http://schemas.microsoft.com/office/drawing/2014/main" id="{F9E47A93-0C55-4FD1-A530-DA3BDA37D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5010" y="2039127"/>
            <a:ext cx="5870141" cy="285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45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/>
          <p:cNvSpPr txBox="1">
            <a:spLocks noGrp="1"/>
          </p:cNvSpPr>
          <p:nvPr>
            <p:ph type="subTitle" idx="4294967295"/>
          </p:nvPr>
        </p:nvSpPr>
        <p:spPr>
          <a:xfrm>
            <a:off x="5244871" y="1306475"/>
            <a:ext cx="2773002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Arts Factory offers art events, such as music, theater and dance performances, as well as art exhibitions, which take place throughout the year and mostly during the summer period.</a:t>
            </a:r>
            <a:endParaRPr lang="el-GR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4297650" y="471791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BB040438-F882-4090-BD10-8CA1798A5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76" y="665583"/>
            <a:ext cx="3812334" cy="381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867623"/>
      </p:ext>
    </p:extLst>
  </p:cSld>
  <p:clrMapOvr>
    <a:masterClrMapping/>
  </p:clrMapOvr>
</p:sld>
</file>

<file path=ppt/theme/theme1.xml><?xml version="1.0" encoding="utf-8"?>
<a:theme xmlns:a="http://schemas.openxmlformats.org/drawingml/2006/main" name="Lysander template">
  <a:themeElements>
    <a:clrScheme name="Custom 347">
      <a:dk1>
        <a:srgbClr val="111111"/>
      </a:dk1>
      <a:lt1>
        <a:srgbClr val="FFFFFF"/>
      </a:lt1>
      <a:dk2>
        <a:srgbClr val="999999"/>
      </a:dk2>
      <a:lt2>
        <a:srgbClr val="EFEFEF"/>
      </a:lt2>
      <a:accent1>
        <a:srgbClr val="FF0000"/>
      </a:accent1>
      <a:accent2>
        <a:srgbClr val="CC0000"/>
      </a:accent2>
      <a:accent3>
        <a:srgbClr val="434343"/>
      </a:accent3>
      <a:accent4>
        <a:srgbClr val="999999"/>
      </a:accent4>
      <a:accent5>
        <a:srgbClr val="CCCCCC"/>
      </a:accent5>
      <a:accent6>
        <a:srgbClr val="EFEFEF"/>
      </a:accent6>
      <a:hlink>
        <a:srgbClr val="11111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578</Words>
  <Application>Microsoft Office PowerPoint</Application>
  <PresentationFormat>On-screen Show (16:9)</PresentationFormat>
  <Paragraphs>55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Calibri</vt:lpstr>
      <vt:lpstr>Georgia</vt:lpstr>
      <vt:lpstr>Aptos</vt:lpstr>
      <vt:lpstr>Arial</vt:lpstr>
      <vt:lpstr>Roboto Slab</vt:lpstr>
      <vt:lpstr>Lysander template</vt:lpstr>
      <vt:lpstr>Changes in the Cultural Landscape The Tomato Production and Factory in Santorini - turned into a museum  Αn original  presentation prepared by the HELLENIC CULTURE CENTRE VIP Project EU 16</vt:lpstr>
      <vt:lpstr>20th century</vt:lpstr>
      <vt:lpstr>Santorini’s tomato &amp; the Bolsheviks</vt:lpstr>
      <vt:lpstr>20th century</vt:lpstr>
      <vt:lpstr>19th Century</vt:lpstr>
      <vt:lpstr>Timeline</vt:lpstr>
      <vt:lpstr>The Museum</vt:lpstr>
      <vt:lpstr>Santorini Arts Factory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Santorini’s Tomato Museum</dc:title>
  <cp:lastModifiedBy>Ifigenia Georgiadou</cp:lastModifiedBy>
  <cp:revision>30</cp:revision>
  <cp:lastPrinted>2022-01-16T07:23:47Z</cp:lastPrinted>
  <dcterms:modified xsi:type="dcterms:W3CDTF">2025-02-23T03:15:27Z</dcterms:modified>
</cp:coreProperties>
</file>