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7" r:id="rId4"/>
    <p:sldId id="259" r:id="rId5"/>
    <p:sldId id="260" r:id="rId6"/>
    <p:sldId id="261" r:id="rId7"/>
    <p:sldId id="262" r:id="rId8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 snapToGrid="0">
      <p:cViewPr varScale="1">
        <p:scale>
          <a:sx n="63" d="100"/>
          <a:sy n="63" d="100"/>
        </p:scale>
        <p:origin x="773" y="67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63F600-6B52-4477-A2E3-314AA9E8A029}"/>
              </a:ext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Subtitle 2">
            <a:extLst>
              <a:ext uri="{FF2B5EF4-FFF2-40B4-BE49-F238E27FC236}">
                <a16:creationId xmlns:a16="http://schemas.microsoft.com/office/drawing/2014/main" id="{077269B0-93A6-07E2-14DA-78D3A375436D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BFE28DA9-3A0A-5025-FCCB-9E7CFEBDD2F2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FF43730-A12F-EA63-4242-C21B00771944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561355E4-65DE-4A0B-E56A-AE1E9793F1AD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32362740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84F713A-7E59-6F2E-FC6E-2230659B2C1E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89AE4A6D-3848-8DDC-CEA2-3306A2576CE4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7D1D76ED-FBE5-8B5B-DB98-D8803DCC8916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73BB01C3-5421-8034-457B-513A387F51F5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5418165-FDCC-6AC9-D78B-FC077556315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7328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>
            <a:extLst>
              <a:ext uri="{FF2B5EF4-FFF2-40B4-BE49-F238E27FC236}">
                <a16:creationId xmlns:a16="http://schemas.microsoft.com/office/drawing/2014/main" id="{142AE726-3E93-0EB7-89EE-EEA7C7952917}"/>
              </a:ext>
            </a:extLst>
          </p:cNvPr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>
            <a:extLst>
              <a:ext uri="{FF2B5EF4-FFF2-40B4-BE49-F238E27FC236}">
                <a16:creationId xmlns:a16="http://schemas.microsoft.com/office/drawing/2014/main" id="{74CF6E6B-019A-43FA-A057-A778E33688F7}"/>
              </a:ext>
            </a:extLst>
          </p:cNvPr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BE714E3-F30A-9A5B-C001-72100B67D37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26B876FF-14BF-AE75-2268-A2E4342AA208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BF09C377-C200-9B45-1A9E-DC5046983CA5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135058435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E61403C6-7B94-FD1A-3761-0BD31862301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2365857B-2F90-7E29-94DE-603770C58559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27E36097-77DC-8A74-43E2-EEF895E7868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14A1B218-65B0-908D-EF85-F454241C929D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925B364F-96BC-863C-F2DF-300CC251E16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33517821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85EB60E-9970-D916-473C-7FC961743676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DA072A95-55A4-FDFE-47C4-F962CED7ACF2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C356617F-2498-0A51-01FA-5EC3ECA328C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564AADA8-35DF-255E-2DC2-33B3DB77FFCA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C51C1A39-0BEB-C217-171D-1D4695943746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914167549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A406EE9-042D-CCA1-593E-8E38E39F522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A8D8AF-832C-F829-E09B-55374D5D8FA3}"/>
              </a:ext>
            </a:extLst>
          </p:cNvPr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F925279C-34D6-B73B-D495-AE6502EC3A0B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0595E754-770B-9AC3-75CD-B14F61055D39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AFA0EE4A-2D2B-5AF7-60BF-6C82F37CABD7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A952CD82-4FD4-76F5-0FE7-2CADF6073177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64308452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00108751-8859-7E56-A279-C575E03F0C4E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770EA56D-D287-707A-0F23-18A8A1D3EB97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7834610-E0BF-E8BD-55C6-F3E90D823936}"/>
              </a:ext>
            </a:extLst>
          </p:cNvPr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>
            <a:extLst>
              <a:ext uri="{FF2B5EF4-FFF2-40B4-BE49-F238E27FC236}">
                <a16:creationId xmlns:a16="http://schemas.microsoft.com/office/drawing/2014/main" id="{45382CC3-C285-67B9-CBF7-8E955D6BB974}"/>
              </a:ext>
            </a:extLst>
          </p:cNvPr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>
            <a:extLst>
              <a:ext uri="{FF2B5EF4-FFF2-40B4-BE49-F238E27FC236}">
                <a16:creationId xmlns:a16="http://schemas.microsoft.com/office/drawing/2014/main" id="{A82D9B2E-19D4-DC02-6ADB-7753A1F98C67}"/>
              </a:ext>
            </a:extLst>
          </p:cNvPr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Date Placeholder 6">
            <a:extLst>
              <a:ext uri="{FF2B5EF4-FFF2-40B4-BE49-F238E27FC236}">
                <a16:creationId xmlns:a16="http://schemas.microsoft.com/office/drawing/2014/main" id="{E4B6FCD4-A2FA-1804-5510-B14FC0981FE1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8" name="Footer Placeholder 7">
            <a:extLst>
              <a:ext uri="{FF2B5EF4-FFF2-40B4-BE49-F238E27FC236}">
                <a16:creationId xmlns:a16="http://schemas.microsoft.com/office/drawing/2014/main" id="{BA0C5499-0C7D-232C-59C9-4EE4D8C261E2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>
            <a:extLst>
              <a:ext uri="{FF2B5EF4-FFF2-40B4-BE49-F238E27FC236}">
                <a16:creationId xmlns:a16="http://schemas.microsoft.com/office/drawing/2014/main" id="{ABBFA803-25F6-EDEA-2AEB-78E425B777AF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258801893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100E820D-7AEF-BF56-24D2-AD20E80A758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Date Placeholder 2">
            <a:extLst>
              <a:ext uri="{FF2B5EF4-FFF2-40B4-BE49-F238E27FC236}">
                <a16:creationId xmlns:a16="http://schemas.microsoft.com/office/drawing/2014/main" id="{98358041-8921-C923-7883-D6FA9D01DD13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4" name="Footer Placeholder 3">
            <a:extLst>
              <a:ext uri="{FF2B5EF4-FFF2-40B4-BE49-F238E27FC236}">
                <a16:creationId xmlns:a16="http://schemas.microsoft.com/office/drawing/2014/main" id="{A7C62784-F12F-5301-D092-08B2A8F68E3C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>
            <a:extLst>
              <a:ext uri="{FF2B5EF4-FFF2-40B4-BE49-F238E27FC236}">
                <a16:creationId xmlns:a16="http://schemas.microsoft.com/office/drawing/2014/main" id="{5C47CC5F-9B7E-7FBD-DC37-1ED4F8C73EB3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27744808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>
            <a:extLst>
              <a:ext uri="{FF2B5EF4-FFF2-40B4-BE49-F238E27FC236}">
                <a16:creationId xmlns:a16="http://schemas.microsoft.com/office/drawing/2014/main" id="{5A8856F1-5356-AA29-8A73-C58A160A6050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3" name="Footer Placeholder 2">
            <a:extLst>
              <a:ext uri="{FF2B5EF4-FFF2-40B4-BE49-F238E27FC236}">
                <a16:creationId xmlns:a16="http://schemas.microsoft.com/office/drawing/2014/main" id="{E9CA146F-C6B0-1008-ADEB-04F93E714510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>
            <a:extLst>
              <a:ext uri="{FF2B5EF4-FFF2-40B4-BE49-F238E27FC236}">
                <a16:creationId xmlns:a16="http://schemas.microsoft.com/office/drawing/2014/main" id="{3404D6E7-01FA-22F0-F138-EECE1AAD8A91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9186619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18A494B-DB2E-89A0-16BE-C7A4442B693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1DDD136-0D1C-9E71-4C9C-90150B7B309D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21459C08-C172-4C50-E366-4FEBA1CEFE97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E666094A-81F7-68B1-3159-9B66EA8902BD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D06DCA35-AEF8-4A23-80E3-6334D31D9D4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3BFC8C3A-D130-D75F-D269-2F3493356019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924367188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B837D9C4-4E69-0C38-2D16-AD8A0C0AA98B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>
            <a:extLst>
              <a:ext uri="{FF2B5EF4-FFF2-40B4-BE49-F238E27FC236}">
                <a16:creationId xmlns:a16="http://schemas.microsoft.com/office/drawing/2014/main" id="{63A0523E-B937-3323-42C7-96F110221E6D}"/>
              </a:ext>
            </a:extLst>
          </p:cNvPr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4B15BB8A-5E75-CBE9-4E15-BC074D4786D3}"/>
              </a:ext>
            </a:extLst>
          </p:cNvPr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>
            <a:extLst>
              <a:ext uri="{FF2B5EF4-FFF2-40B4-BE49-F238E27FC236}">
                <a16:creationId xmlns:a16="http://schemas.microsoft.com/office/drawing/2014/main" id="{3F3B0303-A07E-B36B-F43A-B793AD9A2C0A}"/>
              </a:ext>
            </a:extLst>
          </p:cNvPr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6" name="Footer Placeholder 5">
            <a:extLst>
              <a:ext uri="{FF2B5EF4-FFF2-40B4-BE49-F238E27FC236}">
                <a16:creationId xmlns:a16="http://schemas.microsoft.com/office/drawing/2014/main" id="{15AAA252-1DFE-581E-7395-8D31A34CEFFE}"/>
              </a:ext>
            </a:extLst>
          </p:cNvPr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>
            <a:extLst>
              <a:ext uri="{FF2B5EF4-FFF2-40B4-BE49-F238E27FC236}">
                <a16:creationId xmlns:a16="http://schemas.microsoft.com/office/drawing/2014/main" id="{FE885744-CEA0-5571-3201-AFC89EA6F83B}"/>
              </a:ext>
            </a:extLst>
          </p:cNvPr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839208022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>
            <a:extLst>
              <a:ext uri="{FF2B5EF4-FFF2-40B4-BE49-F238E27FC236}">
                <a16:creationId xmlns:a16="http://schemas.microsoft.com/office/drawing/2014/main" id="{045849D0-9941-B59F-CA8F-783D097390D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1DAC0934-6BC8-0D90-A4CC-88410231B130}"/>
              </a:ext>
            </a:extLst>
          </p:cNvPr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Date Placeholder 3">
            <a:extLst>
              <a:ext uri="{FF2B5EF4-FFF2-40B4-BE49-F238E27FC236}">
                <a16:creationId xmlns:a16="http://schemas.microsoft.com/office/drawing/2014/main" id="{E328E0A7-DCAB-8867-A07E-DC32B25ED80D}"/>
              </a:ext>
            </a:extLst>
          </p:cNvPr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2A1309-9E72-4F25-AC83-ABED1317A593}" type="datetimeFigureOut">
              <a:rPr lang="en-US" smtClean="0"/>
              <a:t>2/23/2025</a:t>
            </a:fld>
            <a:endParaRPr lang="en-US"/>
          </a:p>
        </p:txBody>
      </p:sp>
      <p:sp>
        <p:nvSpPr>
          <p:cNvPr id="5" name="Footer Placeholder 4">
            <a:extLst>
              <a:ext uri="{FF2B5EF4-FFF2-40B4-BE49-F238E27FC236}">
                <a16:creationId xmlns:a16="http://schemas.microsoft.com/office/drawing/2014/main" id="{A9A6A088-98E2-797B-44BF-D1D9D7F40C02}"/>
              </a:ext>
            </a:extLst>
          </p:cNvPr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>
            <a:extLst>
              <a:ext uri="{FF2B5EF4-FFF2-40B4-BE49-F238E27FC236}">
                <a16:creationId xmlns:a16="http://schemas.microsoft.com/office/drawing/2014/main" id="{F84C2A45-AF86-4DA8-8270-9A965A57F335}"/>
              </a:ext>
            </a:extLst>
          </p:cNvPr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CC9C78A-3304-4BB1-B12C-3E44E5E77907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1788021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4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eg"/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4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eg"/><Relationship Id="rId1" Type="http://schemas.openxmlformats.org/officeDocument/2006/relationships/slideLayout" Target="../slideLayouts/slideLayout4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jpeg"/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Subtitle 2">
            <a:extLst>
              <a:ext uri="{FF2B5EF4-FFF2-40B4-BE49-F238E27FC236}">
                <a16:creationId xmlns:a16="http://schemas.microsoft.com/office/drawing/2014/main" id="{5604FBA9-163F-D76C-86BD-46136BC2D943}"/>
              </a:ext>
            </a:extLst>
          </p:cNvPr>
          <p:cNvSpPr>
            <a:spLocks noGrp="1"/>
          </p:cNvSpPr>
          <p:nvPr>
            <p:ph type="subTitle" idx="1"/>
          </p:nvPr>
        </p:nvSpPr>
        <p:spPr>
          <a:xfrm>
            <a:off x="5675376" y="3816212"/>
            <a:ext cx="4992624" cy="1441588"/>
          </a:xfrm>
        </p:spPr>
        <p:txBody>
          <a:bodyPr/>
          <a:lstStyle/>
          <a:p>
            <a:endParaRPr lang="en-US" dirty="0"/>
          </a:p>
        </p:txBody>
      </p:sp>
      <p:pic>
        <p:nvPicPr>
          <p:cNvPr id="1028" name="Picture 4" descr="Are there any Greek Gods of space?">
            <a:extLst>
              <a:ext uri="{FF2B5EF4-FFF2-40B4-BE49-F238E27FC236}">
                <a16:creationId xmlns:a16="http://schemas.microsoft.com/office/drawing/2014/main" id="{47A61E8C-6E57-DB51-30B7-C7EB1D6FA04A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535168" y="3113532"/>
            <a:ext cx="6656832" cy="374446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Rectangle 3">
            <a:extLst>
              <a:ext uri="{FF2B5EF4-FFF2-40B4-BE49-F238E27FC236}">
                <a16:creationId xmlns:a16="http://schemas.microsoft.com/office/drawing/2014/main" id="{5B1B6B36-F07B-FD17-56C7-792EF2B4C7F3}"/>
              </a:ext>
            </a:extLst>
          </p:cNvPr>
          <p:cNvSpPr/>
          <p:nvPr/>
        </p:nvSpPr>
        <p:spPr>
          <a:xfrm>
            <a:off x="1024128" y="609600"/>
            <a:ext cx="10655808" cy="2255520"/>
          </a:xfrm>
          <a:prstGeom prst="rect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 sz="3200" kern="100" dirty="0">
              <a:solidFill>
                <a:srgbClr val="0E2841"/>
              </a:solidFill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endParaRPr lang="en-US" sz="3200" kern="100" dirty="0">
              <a:solidFill>
                <a:srgbClr val="0E2841"/>
              </a:solidFill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sz="4400" b="1" dirty="0"/>
              <a:t>Greek Mythology</a:t>
            </a:r>
          </a:p>
          <a:p>
            <a:pPr algn="ctr"/>
            <a:r>
              <a:rPr lang="el-GR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Α</a:t>
            </a:r>
            <a:r>
              <a:rPr lang="en-US" sz="3200" b="1" kern="100" dirty="0">
                <a:solidFill>
                  <a:schemeClr val="bg1">
                    <a:lumMod val="95000"/>
                  </a:schemeClr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n original  presentation prepared by the HELLENIC CULTURE CENTRE  </a:t>
            </a:r>
            <a:r>
              <a:rPr lang="en-US" sz="3200" b="1" kern="100" dirty="0">
                <a:solidFill>
                  <a:srgbClr val="FFC000"/>
                </a:solidFill>
                <a:effectLst/>
                <a:latin typeface="Aptos" panose="020B0004020202020204" pitchFamily="34" charset="0"/>
                <a:ea typeface="Aptos" panose="020B0004020202020204" pitchFamily="34" charset="0"/>
                <a:cs typeface="Times New Roman" panose="02020603050405020304" pitchFamily="18" charset="0"/>
              </a:rPr>
              <a:t>VIP Project EU                     22</a:t>
            </a:r>
          </a:p>
          <a:p>
            <a:pPr algn="ctr"/>
            <a:endParaRPr lang="en-US" sz="3200" kern="100" dirty="0">
              <a:effectLst/>
              <a:latin typeface="Aptos" panose="020B0004020202020204" pitchFamily="34" charset="0"/>
              <a:ea typeface="Aptos" panose="020B0004020202020204" pitchFamily="34" charset="0"/>
              <a:cs typeface="Times New Roman" panose="02020603050405020304" pitchFamily="18" charset="0"/>
            </a:endParaRPr>
          </a:p>
          <a:p>
            <a:pPr algn="ctr"/>
            <a:r>
              <a:rPr lang="en-US" dirty="0"/>
              <a:t> </a:t>
            </a:r>
          </a:p>
          <a:p>
            <a:pPr algn="ctr"/>
            <a:endParaRPr lang="en-US" dirty="0"/>
          </a:p>
        </p:txBody>
      </p:sp>
      <p:sp>
        <p:nvSpPr>
          <p:cNvPr id="5" name="Flowchart: Process 4">
            <a:extLst>
              <a:ext uri="{FF2B5EF4-FFF2-40B4-BE49-F238E27FC236}">
                <a16:creationId xmlns:a16="http://schemas.microsoft.com/office/drawing/2014/main" id="{4DEF4B89-9BAD-4544-491A-3843270EA898}"/>
              </a:ext>
            </a:extLst>
          </p:cNvPr>
          <p:cNvSpPr/>
          <p:nvPr/>
        </p:nvSpPr>
        <p:spPr>
          <a:xfrm>
            <a:off x="633984" y="3255264"/>
            <a:ext cx="4620768" cy="3602736"/>
          </a:xfrm>
          <a:prstGeom prst="flowChartProcess">
            <a:avLst/>
          </a:prstGeom>
        </p:spPr>
        <p:style>
          <a:lnRef idx="2">
            <a:schemeClr val="accent1">
              <a:shade val="15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6" name="Picture 5">
            <a:extLst>
              <a:ext uri="{FF2B5EF4-FFF2-40B4-BE49-F238E27FC236}">
                <a16:creationId xmlns:a16="http://schemas.microsoft.com/office/drawing/2014/main" id="{5EE591A0-4C35-82FF-570A-78832B9FD76F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70104" y="3113532"/>
            <a:ext cx="5535168" cy="374446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64050534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9DE668C5-57E8-0DD6-DDC2-F5C09DB6FEE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Greek Mythology</a:t>
            </a:r>
          </a:p>
        </p:txBody>
      </p:sp>
      <p:sp>
        <p:nvSpPr>
          <p:cNvPr id="4" name="Content Placeholder 3">
            <a:extLst>
              <a:ext uri="{FF2B5EF4-FFF2-40B4-BE49-F238E27FC236}">
                <a16:creationId xmlns:a16="http://schemas.microsoft.com/office/drawing/2014/main" id="{626C30AB-227D-0388-2CE6-52BF9A67442E}"/>
              </a:ext>
            </a:extLst>
          </p:cNvPr>
          <p:cNvSpPr>
            <a:spLocks noGrp="1"/>
          </p:cNvSpPr>
          <p:nvPr>
            <p:ph sz="half" idx="2"/>
          </p:nvPr>
        </p:nvSpPr>
        <p:spPr/>
        <p:txBody>
          <a:bodyPr/>
          <a:lstStyle/>
          <a:p>
            <a:r>
              <a:rPr lang="en-US" dirty="0"/>
              <a:t>Greek mythology originated as oral literature, or stories told out loud. </a:t>
            </a:r>
          </a:p>
          <a:p>
            <a:r>
              <a:rPr lang="en-US" dirty="0"/>
              <a:t>The ancient Greeks told their myths over and over again before they were written down.</a:t>
            </a:r>
          </a:p>
        </p:txBody>
      </p:sp>
      <p:pic>
        <p:nvPicPr>
          <p:cNvPr id="1026" name="Picture 2" descr="Major Gods and Goddesses of the Greek Mythology : Zeus, Athena, Aphrodite  and Apollo | Greek Mythology for Kids Junior Scholars Edition | Children's  Greek &amp; Roman Books eBook by Baby Professor -">
            <a:extLst>
              <a:ext uri="{FF2B5EF4-FFF2-40B4-BE49-F238E27FC236}">
                <a16:creationId xmlns:a16="http://schemas.microsoft.com/office/drawing/2014/main" id="{7A111A9E-9C20-6DDE-C2FB-5CBB9C93546D}"/>
              </a:ext>
            </a:extLst>
          </p:cNvPr>
          <p:cNvPicPr>
            <a:picLocks noGrp="1" noChangeAspect="1" noChangeArrowheads="1"/>
          </p:cNvPicPr>
          <p:nvPr>
            <p:ph sz="half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53331" y="1825625"/>
            <a:ext cx="4351338" cy="435133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20519606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C1114E5B-9424-E0B7-2283-D0F9201E91F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Monsters and “hybrids” (human-animal forms)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1EB25A17-7D30-47FC-3A9C-881D8D3B0EAB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lnSpcReduction="10000"/>
          </a:bodyPr>
          <a:lstStyle/>
          <a:p>
            <a:r>
              <a:rPr lang="en-US" dirty="0"/>
              <a:t>the winged horse Pegasus, the horse-man Centaur, </a:t>
            </a:r>
          </a:p>
          <a:p>
            <a:r>
              <a:rPr lang="en-US" dirty="0"/>
              <a:t>the lion-woman Sphinx </a:t>
            </a:r>
          </a:p>
          <a:p>
            <a:r>
              <a:rPr lang="en-US" dirty="0"/>
              <a:t>the bird-woman Harpies, </a:t>
            </a:r>
          </a:p>
          <a:p>
            <a:r>
              <a:rPr lang="en-US" dirty="0"/>
              <a:t>the one-eyed giant Cyclops,</a:t>
            </a:r>
          </a:p>
          <a:p>
            <a:r>
              <a:rPr lang="en-US" dirty="0"/>
              <a:t>automatons (metal creatures given life by Hephaestus),</a:t>
            </a:r>
          </a:p>
          <a:p>
            <a:r>
              <a:rPr lang="en-US" dirty="0"/>
              <a:t>unicorns, Gorgons, pygmies, </a:t>
            </a:r>
            <a:r>
              <a:rPr lang="en-US" dirty="0" err="1"/>
              <a:t>minotaurs</a:t>
            </a:r>
            <a:r>
              <a:rPr lang="en-US" dirty="0"/>
              <a:t>, satyrs and dragons of all sorts.</a:t>
            </a:r>
          </a:p>
        </p:txBody>
      </p:sp>
      <p:pic>
        <p:nvPicPr>
          <p:cNvPr id="2050" name="Picture 2" descr="Creatures Greek Mythology Stock Illustrations – 554 ...">
            <a:extLst>
              <a:ext uri="{FF2B5EF4-FFF2-40B4-BE49-F238E27FC236}">
                <a16:creationId xmlns:a16="http://schemas.microsoft.com/office/drawing/2014/main" id="{4F0E2FA6-9AA6-9997-C7F3-BE0DC1A4E107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876544" y="938784"/>
            <a:ext cx="6217920" cy="591921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731675457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8729BD9-4BAC-6D05-5011-03AD27DDB7B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Earth, Ocean, and sun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ED383548-C056-98D2-4CC3-AACD94B7857F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dirty="0"/>
              <a:t>The ancient Greeks viewed Earth as a flat disk afloat on the river of Ocean. </a:t>
            </a:r>
          </a:p>
          <a:p>
            <a:r>
              <a:rPr lang="en-US" dirty="0"/>
              <a:t>The Sun (Helios) traveled across the heavens in a chariot by day and sailed around Earth in a golden bowl at night.</a:t>
            </a:r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C731F910-8C49-19FD-B738-A4901FB02281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475312"/>
            <a:ext cx="6019800" cy="380356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942299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D0EA7FAA-D6FB-B768-24B3-CED8B817241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Pandora’s box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029CEF7-7618-2377-C97A-3C98C172B746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85000" lnSpcReduction="20000"/>
          </a:bodyPr>
          <a:lstStyle/>
          <a:p>
            <a:r>
              <a:rPr lang="en-US" dirty="0"/>
              <a:t>Hesiod explained the presence of evil in the world through the story of Pandora, the first woman on Earth. </a:t>
            </a:r>
          </a:p>
          <a:p>
            <a:r>
              <a:rPr lang="en-US" dirty="0"/>
              <a:t>Prometheus, a fire god and divine trickster, had stolen fire from heaven and given it to mortal men. </a:t>
            </a:r>
          </a:p>
          <a:p>
            <a:r>
              <a:rPr lang="en-US" dirty="0"/>
              <a:t>This gift angered Zeus, and he had Pandora created as punishment. Pandora had a mysterious jar that her husband ordered her not to open. </a:t>
            </a:r>
          </a:p>
          <a:p>
            <a:r>
              <a:rPr lang="en-US" dirty="0"/>
              <a:t>Out of curiosity, she opened it anyway, and evils, hard work, and disease flew out to plague humanity.</a:t>
            </a:r>
          </a:p>
          <a:p>
            <a:r>
              <a:rPr lang="en-US" dirty="0"/>
              <a:t> Only hope remained in the jar.</a:t>
            </a:r>
          </a:p>
          <a:p>
            <a:endParaRPr lang="en-US" dirty="0"/>
          </a:p>
        </p:txBody>
      </p:sp>
      <p:pic>
        <p:nvPicPr>
          <p:cNvPr id="3074" name="Picture 2" descr="Hope” in ancient Greek: Pandora and the Greek goddess Elpis – Cherice Bock">
            <a:extLst>
              <a:ext uri="{FF2B5EF4-FFF2-40B4-BE49-F238E27FC236}">
                <a16:creationId xmlns:a16="http://schemas.microsoft.com/office/drawing/2014/main" id="{C9BAA89B-8ED5-1AFF-B3A0-612EAE3053E2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120370" y="1524000"/>
            <a:ext cx="4974094" cy="533399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08073890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45FE6C18-3E44-BEE3-DFA3-066C721A2CC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Cosmos=the world (means beauty)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58820B20-92E6-69F8-04E5-DD8C9BC6313C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/>
          <a:lstStyle/>
          <a:p>
            <a:r>
              <a:rPr lang="en-US" b="0" i="0" dirty="0">
                <a:solidFill>
                  <a:srgbClr val="333333"/>
                </a:solidFill>
                <a:effectLst/>
                <a:latin typeface="Open Sans" panose="020B0606030504020204" pitchFamily="34" charset="0"/>
              </a:rPr>
              <a:t>Like the myths of many other cultures, those of ancient Greece tell how the world was created and help explain why things happen. </a:t>
            </a:r>
            <a:endParaRPr lang="en-US" dirty="0"/>
          </a:p>
        </p:txBody>
      </p:sp>
      <p:pic>
        <p:nvPicPr>
          <p:cNvPr id="4098" name="Picture 2" descr="Cosmos - Wikipedia">
            <a:extLst>
              <a:ext uri="{FF2B5EF4-FFF2-40B4-BE49-F238E27FC236}">
                <a16:creationId xmlns:a16="http://schemas.microsoft.com/office/drawing/2014/main" id="{598EC1B9-AA79-C0B7-A74D-5E4FBC25DDF5}"/>
              </a:ext>
            </a:extLst>
          </p:cNvPr>
          <p:cNvPicPr>
            <a:picLocks noGrp="1" noChangeAspect="1" noChangeArrowheads="1"/>
          </p:cNvPicPr>
          <p:nvPr>
            <p:ph sz="half" idx="2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30241" y="1690689"/>
            <a:ext cx="6559296" cy="5167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73985546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35D755E8-2083-86FA-B183-7094EF04297B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>
                <a:solidFill>
                  <a:srgbClr val="0070C0"/>
                </a:solidFill>
              </a:rPr>
              <a:t>Impact </a:t>
            </a:r>
          </a:p>
        </p:txBody>
      </p:sp>
      <p:sp>
        <p:nvSpPr>
          <p:cNvPr id="3" name="Content Placeholder 2">
            <a:extLst>
              <a:ext uri="{FF2B5EF4-FFF2-40B4-BE49-F238E27FC236}">
                <a16:creationId xmlns:a16="http://schemas.microsoft.com/office/drawing/2014/main" id="{7741E45A-D993-656B-C2D7-381311AC5AD1}"/>
              </a:ext>
            </a:extLst>
          </p:cNvPr>
          <p:cNvSpPr>
            <a:spLocks noGrp="1"/>
          </p:cNvSpPr>
          <p:nvPr>
            <p:ph sz="half" idx="1"/>
          </p:nvPr>
        </p:nvSpPr>
        <p:spPr/>
        <p:txBody>
          <a:bodyPr>
            <a:normAutofit fontScale="92500" lnSpcReduction="20000"/>
          </a:bodyPr>
          <a:lstStyle/>
          <a:p>
            <a:r>
              <a:rPr lang="en-US" dirty="0"/>
              <a:t>The characters, stories, themes and lessons of Greek mythology have shaped art and literature for thousands of years. </a:t>
            </a:r>
          </a:p>
          <a:p>
            <a:r>
              <a:rPr lang="en-US" dirty="0"/>
              <a:t>They appear in Renaissance paintings such as Botticelli’s Birth of Venus and Raphael’s Triumph of Galatea and writings like Dante’s Inferno; </a:t>
            </a:r>
          </a:p>
          <a:p>
            <a:r>
              <a:rPr lang="en-US" dirty="0"/>
              <a:t>Romantic poetry and libretti; and scores of more recent novels, plays and movies. </a:t>
            </a:r>
          </a:p>
          <a:p>
            <a:r>
              <a:rPr lang="en-US" dirty="0"/>
              <a:t>Today Greek </a:t>
            </a:r>
            <a:r>
              <a:rPr lang="en-US"/>
              <a:t>Mythology inspires us</a:t>
            </a:r>
            <a:endParaRPr lang="en-US" dirty="0"/>
          </a:p>
        </p:txBody>
      </p:sp>
      <p:pic>
        <p:nvPicPr>
          <p:cNvPr id="5" name="Content Placeholder 4">
            <a:extLst>
              <a:ext uri="{FF2B5EF4-FFF2-40B4-BE49-F238E27FC236}">
                <a16:creationId xmlns:a16="http://schemas.microsoft.com/office/drawing/2014/main" id="{40542150-12A7-2E0B-E5BF-CE4E2ACB4285}"/>
              </a:ext>
            </a:extLst>
          </p:cNvPr>
          <p:cNvPicPr>
            <a:picLocks noGrp="1" noChangeAspect="1"/>
          </p:cNvPicPr>
          <p:nvPr>
            <p:ph sz="half" idx="2"/>
          </p:nvPr>
        </p:nvPicPr>
        <p:blipFill>
          <a:blip r:embed="rId2"/>
          <a:stretch>
            <a:fillRect/>
          </a:stretch>
        </p:blipFill>
        <p:spPr>
          <a:xfrm>
            <a:off x="6172200" y="2694432"/>
            <a:ext cx="5910072" cy="338937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587294247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26</TotalTime>
  <Words>349</Words>
  <Application>Microsoft Office PowerPoint</Application>
  <PresentationFormat>Widescreen</PresentationFormat>
  <Paragraphs>32</Paragraphs>
  <Slides>7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5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7</vt:i4>
      </vt:variant>
    </vt:vector>
  </HeadingPairs>
  <TitlesOfParts>
    <vt:vector size="13" baseType="lpstr">
      <vt:lpstr>Aptos</vt:lpstr>
      <vt:lpstr>Arial</vt:lpstr>
      <vt:lpstr>Calibri</vt:lpstr>
      <vt:lpstr>Calibri Light</vt:lpstr>
      <vt:lpstr>Open Sans</vt:lpstr>
      <vt:lpstr>Office Theme</vt:lpstr>
      <vt:lpstr>PowerPoint Presentation</vt:lpstr>
      <vt:lpstr>Greek Mythology</vt:lpstr>
      <vt:lpstr>Monsters and “hybrids” (human-animal forms) </vt:lpstr>
      <vt:lpstr>Earth, Ocean, and sun</vt:lpstr>
      <vt:lpstr>Pandora’s box</vt:lpstr>
      <vt:lpstr>Cosmos=the world (means beauty) </vt:lpstr>
      <vt:lpstr>Impact 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/>
  <dc:creator>Ifigenia Georgiadou</dc:creator>
  <cp:lastModifiedBy>Ifigenia Georgiadou</cp:lastModifiedBy>
  <cp:revision>5</cp:revision>
  <dcterms:created xsi:type="dcterms:W3CDTF">2025-02-23T01:13:49Z</dcterms:created>
  <dcterms:modified xsi:type="dcterms:W3CDTF">2025-02-23T03:03:48Z</dcterms:modified>
</cp:coreProperties>
</file>