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3"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A599D-D3C3-A47A-4BB4-5FDB1E5AA8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A8BA24-9392-0634-443B-B20D30B0B7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F6D453-41C7-6AC8-294E-1DEFC8751420}"/>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6853F164-E438-249E-1588-3C3369B01D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95A452-9EC5-59E4-8295-424CCD8F265A}"/>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921461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A249F-8DE4-BB7F-2D78-799BCEA6C1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CE7F7F-0707-F6A9-5FFC-4D26EDECC7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31FC62-282C-D9F2-A10A-02DD1A037225}"/>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081CFA0B-2B62-9077-9BE6-132B1100C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B84FFC-97E1-E625-4022-61BAF9A7CD0C}"/>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1264572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79E599-C472-A9A5-57DD-D0CCB1136F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37A5D53-82B3-EBB6-956B-0175C3D660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6AB99D-019B-AECC-E0C7-D8B9D803AD6A}"/>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45AC6488-09FC-C81D-A4E9-4864417C37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96327E-4FC0-DDFE-90DC-C3103B192DC4}"/>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1048077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B2083-0D43-5768-9EC7-3750933BFA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858C2C-B7D7-7D4A-D90E-3480299733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E70C84-FC09-96FE-9E61-172923124A60}"/>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9F4C99E8-FFD6-ED73-1D7B-64CAFD9DE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DE063D-26FD-C53D-B0F9-B333EAEF247D}"/>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203443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4F278-6F49-9369-B378-7080D9F6AF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BC9191-F316-D6DF-4BE3-3649852702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A5088F-A005-F672-B008-4814F6208D1C}"/>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64A45770-58AD-24FB-E2C1-8B8D630BAF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EFB2CE-D0F6-D2DC-4014-A402754CB8F2}"/>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3109757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B2CB3-DC72-52C6-472C-B360ADBE8E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0344B0-94D5-1599-7E9C-1D424FF88B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E93834A-BBDA-F2B7-5121-F5D3D43A83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798D9B-054D-0C9F-2EE0-72486CD0C48E}"/>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6" name="Footer Placeholder 5">
            <a:extLst>
              <a:ext uri="{FF2B5EF4-FFF2-40B4-BE49-F238E27FC236}">
                <a16:creationId xmlns:a16="http://schemas.microsoft.com/office/drawing/2014/main" id="{51B0D8A8-37DF-FEC0-C670-CF6F20C133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60FC3-412E-7821-532A-79D0399FE9C2}"/>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1173078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93EB6-E966-BF1D-1736-F7A2B6873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3BFA38-8FB7-BC38-C418-C713FBB8CE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07F932-7FA9-1B11-BA8A-7D7B71A473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0CECBA-9A85-B17D-2712-F1A86BBA63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775853-98EF-65C8-D96A-FC9E7304AD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25E928-C601-91CA-2A39-53ECA5D444D4}"/>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8" name="Footer Placeholder 7">
            <a:extLst>
              <a:ext uri="{FF2B5EF4-FFF2-40B4-BE49-F238E27FC236}">
                <a16:creationId xmlns:a16="http://schemas.microsoft.com/office/drawing/2014/main" id="{4CD88EA4-9E62-B1FC-0EAD-65E0EE667C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CCA8FD8-3637-DE6B-11B2-B38D91DC5DAA}"/>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2956805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FA750-79B1-A7D6-53E7-42272CD6D0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08BCA6-5663-2E2F-7ACF-89347E47CA11}"/>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4" name="Footer Placeholder 3">
            <a:extLst>
              <a:ext uri="{FF2B5EF4-FFF2-40B4-BE49-F238E27FC236}">
                <a16:creationId xmlns:a16="http://schemas.microsoft.com/office/drawing/2014/main" id="{2C642CA2-8091-0437-E903-96BFF7104E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CD02E7-345A-02DA-8948-17B128EE570C}"/>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2894629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FBBD5C-7966-033F-E87C-55AFE8A1B7ED}"/>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3" name="Footer Placeholder 2">
            <a:extLst>
              <a:ext uri="{FF2B5EF4-FFF2-40B4-BE49-F238E27FC236}">
                <a16:creationId xmlns:a16="http://schemas.microsoft.com/office/drawing/2014/main" id="{58A115D7-A2F3-F76C-6079-D844972C71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1177FD-7BA6-CB34-15AD-81E8E69D9BBE}"/>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2282116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1C253-5C5D-F406-FF47-9BA772380A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81E9F8-A59C-5E0F-EE5A-B2CE58964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AB778DB-0F26-A44F-32A2-3114E6FB9D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9FD895-2340-6463-26E5-530A34C2F5DA}"/>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6" name="Footer Placeholder 5">
            <a:extLst>
              <a:ext uri="{FF2B5EF4-FFF2-40B4-BE49-F238E27FC236}">
                <a16:creationId xmlns:a16="http://schemas.microsoft.com/office/drawing/2014/main" id="{0509A436-DE64-CD2C-7CC4-919141607A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1B4A6-5274-B943-5205-597FE5FC6E7E}"/>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1621724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9C46E-4481-0702-0F9F-8553A6A46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9EF326-1E36-543E-1DC8-AF679B6813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E56EE8-A828-B279-07E4-E7E3872E8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3C9942-40EA-24C6-55C9-06E979DF689A}"/>
              </a:ext>
            </a:extLst>
          </p:cNvPr>
          <p:cNvSpPr>
            <a:spLocks noGrp="1"/>
          </p:cNvSpPr>
          <p:nvPr>
            <p:ph type="dt" sz="half" idx="10"/>
          </p:nvPr>
        </p:nvSpPr>
        <p:spPr/>
        <p:txBody>
          <a:bodyPr/>
          <a:lstStyle/>
          <a:p>
            <a:fld id="{5AE21846-7BF9-44FB-BD96-4FFD3771B735}" type="datetimeFigureOut">
              <a:rPr lang="en-US" smtClean="0"/>
              <a:pPr/>
              <a:t>3/13/2025</a:t>
            </a:fld>
            <a:endParaRPr lang="en-US"/>
          </a:p>
        </p:txBody>
      </p:sp>
      <p:sp>
        <p:nvSpPr>
          <p:cNvPr id="6" name="Footer Placeholder 5">
            <a:extLst>
              <a:ext uri="{FF2B5EF4-FFF2-40B4-BE49-F238E27FC236}">
                <a16:creationId xmlns:a16="http://schemas.microsoft.com/office/drawing/2014/main" id="{E2CB794D-E0F1-DA03-D60D-17B8DFCF5A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74C38-FB86-2074-4B18-E2087FA5423B}"/>
              </a:ext>
            </a:extLst>
          </p:cNvPr>
          <p:cNvSpPr>
            <a:spLocks noGrp="1"/>
          </p:cNvSpPr>
          <p:nvPr>
            <p:ph type="sldNum" sz="quarter" idx="12"/>
          </p:nvPr>
        </p:nvSpPr>
        <p:spPr/>
        <p:txBody>
          <a:bodyPr/>
          <a:lstStyle/>
          <a:p>
            <a:fld id="{073726CF-FDFA-4C55-B41B-7B3CC0847A16}" type="slidenum">
              <a:rPr lang="en-US" smtClean="0"/>
              <a:pPr/>
              <a:t>‹#›</a:t>
            </a:fld>
            <a:endParaRPr lang="en-US"/>
          </a:p>
        </p:txBody>
      </p:sp>
    </p:spTree>
    <p:extLst>
      <p:ext uri="{BB962C8B-B14F-4D97-AF65-F5344CB8AC3E}">
        <p14:creationId xmlns:p14="http://schemas.microsoft.com/office/powerpoint/2010/main" val="1660314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1C898-0D66-045F-5DD4-D2F8C18F3B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43555B-E49C-B35D-7473-357FB04732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82621-3855-2430-BF98-0B88BA71CD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E21846-7BF9-44FB-BD96-4FFD3771B735}" type="datetimeFigureOut">
              <a:rPr lang="en-US" smtClean="0"/>
              <a:pPr/>
              <a:t>3/13/2025</a:t>
            </a:fld>
            <a:endParaRPr lang="en-US"/>
          </a:p>
        </p:txBody>
      </p:sp>
      <p:sp>
        <p:nvSpPr>
          <p:cNvPr id="5" name="Footer Placeholder 4">
            <a:extLst>
              <a:ext uri="{FF2B5EF4-FFF2-40B4-BE49-F238E27FC236}">
                <a16:creationId xmlns:a16="http://schemas.microsoft.com/office/drawing/2014/main" id="{8944B372-3BD2-ED1F-5DC6-74AFA51D9B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6A4439-D1FF-14D7-5DAE-FAEBA3B7DF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3726CF-FDFA-4C55-B41B-7B3CC0847A16}" type="slidenum">
              <a:rPr lang="en-US" smtClean="0"/>
              <a:pPr/>
              <a:t>‹#›</a:t>
            </a:fld>
            <a:endParaRPr lang="en-US"/>
          </a:p>
        </p:txBody>
      </p:sp>
    </p:spTree>
    <p:extLst>
      <p:ext uri="{BB962C8B-B14F-4D97-AF65-F5344CB8AC3E}">
        <p14:creationId xmlns:p14="http://schemas.microsoft.com/office/powerpoint/2010/main" val="456690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EDC9-1C9E-8188-D0C6-5BFAB98D37CB}"/>
              </a:ext>
            </a:extLst>
          </p:cNvPr>
          <p:cNvSpPr>
            <a:spLocks noGrp="1"/>
          </p:cNvSpPr>
          <p:nvPr>
            <p:ph type="title"/>
          </p:nvPr>
        </p:nvSpPr>
        <p:spPr>
          <a:xfrm>
            <a:off x="838200" y="365125"/>
            <a:ext cx="10515600" cy="2000122"/>
          </a:xfrm>
        </p:spPr>
        <p:txBody>
          <a:bodyPr>
            <a:noAutofit/>
          </a:bodyPr>
          <a:lstStyle/>
          <a:p>
            <a:r>
              <a:rPr lang="en-US" sz="3600" b="1" dirty="0">
                <a:solidFill>
                  <a:schemeClr val="accent1"/>
                </a:solidFill>
              </a:rPr>
              <a:t>Historic Places in Greece</a:t>
            </a:r>
            <a:br>
              <a:rPr lang="en-US" sz="3600" b="1" dirty="0"/>
            </a:br>
            <a:r>
              <a:rPr lang="el-GR" sz="36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Α</a:t>
            </a:r>
            <a:r>
              <a:rPr lang="en-US" sz="36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36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                    </a:t>
            </a:r>
            <a:r>
              <a:rPr lang="en-US" sz="2800" b="1" kern="100" dirty="0">
                <a:solidFill>
                  <a:srgbClr val="FFC000"/>
                </a:solidFill>
                <a:latin typeface="Aptos" panose="020B0004020202020204" pitchFamily="34" charset="0"/>
                <a:ea typeface="Aptos" panose="020B0004020202020204" pitchFamily="34" charset="0"/>
                <a:cs typeface="Times New Roman" panose="02020603050405020304" pitchFamily="18" charset="0"/>
              </a:rPr>
              <a:t>6</a:t>
            </a:r>
            <a:endParaRPr lang="en-US" sz="2800" b="1" dirty="0"/>
          </a:p>
        </p:txBody>
      </p:sp>
      <p:pic>
        <p:nvPicPr>
          <p:cNvPr id="2050" name="Picture 2">
            <a:extLst>
              <a:ext uri="{FF2B5EF4-FFF2-40B4-BE49-F238E27FC236}">
                <a16:creationId xmlns:a16="http://schemas.microsoft.com/office/drawing/2014/main" id="{12E9B05F-30DE-3229-5D72-9ED490E2204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44662" y="2365247"/>
            <a:ext cx="8702676" cy="3811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009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BB69A-5892-E41B-C7E8-36EA87DA708E}"/>
              </a:ext>
            </a:extLst>
          </p:cNvPr>
          <p:cNvSpPr>
            <a:spLocks noGrp="1"/>
          </p:cNvSpPr>
          <p:nvPr>
            <p:ph type="title"/>
          </p:nvPr>
        </p:nvSpPr>
        <p:spPr/>
        <p:txBody>
          <a:bodyPr/>
          <a:lstStyle/>
          <a:p>
            <a:r>
              <a:rPr lang="en-US" b="1" i="0" dirty="0">
                <a:solidFill>
                  <a:srgbClr val="313131"/>
                </a:solidFill>
                <a:effectLst/>
                <a:latin typeface="var(--pchead-font)"/>
              </a:rPr>
              <a:t>The Acropolis of Athens</a:t>
            </a:r>
            <a:br>
              <a:rPr lang="en-US" b="1" i="0" dirty="0">
                <a:solidFill>
                  <a:srgbClr val="313131"/>
                </a:solidFill>
                <a:effectLst/>
                <a:latin typeface="var(--pchead-font)"/>
              </a:rPr>
            </a:br>
            <a:endParaRPr lang="en-US" dirty="0"/>
          </a:p>
        </p:txBody>
      </p:sp>
      <p:sp>
        <p:nvSpPr>
          <p:cNvPr id="4" name="Content Placeholder 3">
            <a:extLst>
              <a:ext uri="{FF2B5EF4-FFF2-40B4-BE49-F238E27FC236}">
                <a16:creationId xmlns:a16="http://schemas.microsoft.com/office/drawing/2014/main" id="{27A7E571-7B82-AC25-BC06-5B6E42DA90D3}"/>
              </a:ext>
            </a:extLst>
          </p:cNvPr>
          <p:cNvSpPr>
            <a:spLocks noGrp="1"/>
          </p:cNvSpPr>
          <p:nvPr>
            <p:ph sz="half" idx="2"/>
          </p:nvPr>
        </p:nvSpPr>
        <p:spPr/>
        <p:txBody>
          <a:bodyPr>
            <a:normAutofit fontScale="25000" lnSpcReduction="20000"/>
          </a:bodyPr>
          <a:lstStyle/>
          <a:p>
            <a:pPr>
              <a:lnSpc>
                <a:spcPct val="170000"/>
              </a:lnSpc>
              <a:buNone/>
            </a:pPr>
            <a:r>
              <a:rPr lang="en-US" sz="5600" dirty="0"/>
              <a:t>                                   </a:t>
            </a:r>
            <a:r>
              <a:rPr lang="en-US" sz="5600" b="1" dirty="0"/>
              <a:t>There are Acropolises all over Greece. </a:t>
            </a:r>
            <a:r>
              <a:rPr lang="en-US" sz="5600" dirty="0">
                <a:latin typeface="Arial Black" pitchFamily="34" charset="0"/>
              </a:rPr>
              <a:t>Acropolis of Athens</a:t>
            </a:r>
            <a:r>
              <a:rPr lang="en-US" sz="4300" dirty="0">
                <a:latin typeface="Arial Black" pitchFamily="34" charset="0"/>
              </a:rPr>
              <a:t>. </a:t>
            </a:r>
          </a:p>
          <a:p>
            <a:pPr>
              <a:lnSpc>
                <a:spcPct val="170000"/>
              </a:lnSpc>
            </a:pPr>
            <a:r>
              <a:rPr lang="en-US" sz="4800" dirty="0">
                <a:latin typeface="Arial Black" pitchFamily="34" charset="0"/>
              </a:rPr>
              <a:t>The Acropolis of Athens is very famous all over the world. Parthenon is at the top of the Acropolis.  Actually, the Acropolis is the rock and the Parthenon is the temple. </a:t>
            </a:r>
            <a:r>
              <a:rPr lang="en-US" sz="4800" dirty="0">
                <a:solidFill>
                  <a:srgbClr val="313131"/>
                </a:solidFill>
                <a:latin typeface="Arial Black" pitchFamily="34" charset="0"/>
              </a:rPr>
              <a:t>It houses several other significant structures such as the </a:t>
            </a:r>
            <a:r>
              <a:rPr lang="en-US" sz="4800" dirty="0" err="1">
                <a:solidFill>
                  <a:srgbClr val="313131"/>
                </a:solidFill>
                <a:latin typeface="Arial Black" pitchFamily="34" charset="0"/>
              </a:rPr>
              <a:t>Erechtheion</a:t>
            </a:r>
            <a:r>
              <a:rPr lang="en-US" sz="4800" dirty="0">
                <a:solidFill>
                  <a:srgbClr val="313131"/>
                </a:solidFill>
                <a:latin typeface="Arial Black" pitchFamily="34" charset="0"/>
              </a:rPr>
              <a:t>, the Temple of Athena Nike, and the </a:t>
            </a:r>
            <a:r>
              <a:rPr lang="en-US" sz="4800" dirty="0" err="1">
                <a:solidFill>
                  <a:srgbClr val="313131"/>
                </a:solidFill>
                <a:latin typeface="Arial Black" pitchFamily="34" charset="0"/>
              </a:rPr>
              <a:t>Propylaea</a:t>
            </a:r>
            <a:r>
              <a:rPr lang="en-US" sz="4800" dirty="0">
                <a:solidFill>
                  <a:srgbClr val="313131"/>
                </a:solidFill>
                <a:latin typeface="Arial Black" pitchFamily="34" charset="0"/>
              </a:rPr>
              <a:t>. </a:t>
            </a:r>
          </a:p>
          <a:p>
            <a:pPr>
              <a:lnSpc>
                <a:spcPct val="170000"/>
              </a:lnSpc>
            </a:pPr>
            <a:r>
              <a:rPr lang="en-US" sz="4800" dirty="0">
                <a:latin typeface="Arial Black" pitchFamily="34" charset="0"/>
              </a:rPr>
              <a:t>It is a universal symbol. The access to the top is easy. The pathways are easy to walk and there are facilities especially for disabled people..</a:t>
            </a:r>
          </a:p>
          <a:p>
            <a:pPr>
              <a:lnSpc>
                <a:spcPct val="170000"/>
              </a:lnSpc>
            </a:pPr>
            <a:r>
              <a:rPr lang="en-US" sz="4800" b="0" i="0" dirty="0">
                <a:solidFill>
                  <a:srgbClr val="313131"/>
                </a:solidFill>
                <a:effectLst/>
                <a:latin typeface="Arial Black" pitchFamily="34" charset="0"/>
              </a:rPr>
              <a:t>There are lots of olive trees in the area. The olive tree symbolizes  Athena’s gift to the city, according to mythology.</a:t>
            </a:r>
            <a:endParaRPr lang="en-US" sz="4800" dirty="0">
              <a:latin typeface="Arial Black" pitchFamily="34" charset="0"/>
            </a:endParaRPr>
          </a:p>
        </p:txBody>
      </p:sp>
      <p:pic>
        <p:nvPicPr>
          <p:cNvPr id="1026" name="Picture 2" descr="The Acropolis of Athens">
            <a:extLst>
              <a:ext uri="{FF2B5EF4-FFF2-40B4-BE49-F238E27FC236}">
                <a16:creationId xmlns:a16="http://schemas.microsoft.com/office/drawing/2014/main" id="{2D38E1E7-5B1E-02E1-969B-DEAD8F991D00}"/>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274094"/>
            <a:ext cx="5181600" cy="345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645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3BCA9-240D-632E-F75B-AA6432E79E94}"/>
              </a:ext>
            </a:extLst>
          </p:cNvPr>
          <p:cNvSpPr>
            <a:spLocks noGrp="1"/>
          </p:cNvSpPr>
          <p:nvPr>
            <p:ph type="title"/>
          </p:nvPr>
        </p:nvSpPr>
        <p:spPr/>
        <p:txBody>
          <a:bodyPr/>
          <a:lstStyle/>
          <a:p>
            <a:r>
              <a:rPr lang="en-US" b="1" i="0" dirty="0">
                <a:solidFill>
                  <a:srgbClr val="313131"/>
                </a:solidFill>
                <a:effectLst/>
                <a:latin typeface="var(--pchead-font)"/>
              </a:rPr>
              <a:t>Delphi</a:t>
            </a:r>
            <a:br>
              <a:rPr lang="en-US" b="1" i="0" dirty="0">
                <a:solidFill>
                  <a:srgbClr val="313131"/>
                </a:solidFill>
                <a:effectLst/>
                <a:latin typeface="var(--pchead-font)"/>
              </a:rPr>
            </a:br>
            <a:endParaRPr lang="en-US" dirty="0"/>
          </a:p>
        </p:txBody>
      </p:sp>
      <p:sp>
        <p:nvSpPr>
          <p:cNvPr id="3" name="Content Placeholder 2">
            <a:extLst>
              <a:ext uri="{FF2B5EF4-FFF2-40B4-BE49-F238E27FC236}">
                <a16:creationId xmlns:a16="http://schemas.microsoft.com/office/drawing/2014/main" id="{2E06010C-049E-2367-CB57-0564B9FCFEAA}"/>
              </a:ext>
            </a:extLst>
          </p:cNvPr>
          <p:cNvSpPr>
            <a:spLocks noGrp="1"/>
          </p:cNvSpPr>
          <p:nvPr>
            <p:ph sz="half" idx="1"/>
          </p:nvPr>
        </p:nvSpPr>
        <p:spPr/>
        <p:txBody>
          <a:bodyPr/>
          <a:lstStyle/>
          <a:p>
            <a:pPr>
              <a:lnSpc>
                <a:spcPct val="150000"/>
              </a:lnSpc>
            </a:pPr>
            <a:r>
              <a:rPr lang="en-US" sz="1800" dirty="0">
                <a:latin typeface="Arial Black" pitchFamily="34" charset="0"/>
              </a:rPr>
              <a:t>It was the '</a:t>
            </a:r>
            <a:r>
              <a:rPr lang="en-US" sz="1800" dirty="0" err="1">
                <a:latin typeface="Arial Black" pitchFamily="34" charset="0"/>
              </a:rPr>
              <a:t>omphalos</a:t>
            </a:r>
            <a:r>
              <a:rPr lang="en-US" sz="1800" dirty="0">
                <a:latin typeface="Arial Black" pitchFamily="34" charset="0"/>
              </a:rPr>
              <a:t>' the navel of   the world. It was a religious centre in the 6th century. The famous oracle of </a:t>
            </a:r>
            <a:r>
              <a:rPr lang="en-US" sz="1800" dirty="0" err="1">
                <a:latin typeface="Arial Black" pitchFamily="34" charset="0"/>
              </a:rPr>
              <a:t>Delfi</a:t>
            </a:r>
            <a:r>
              <a:rPr lang="en-US" sz="1800" dirty="0">
                <a:latin typeface="Arial Black" pitchFamily="34" charset="0"/>
              </a:rPr>
              <a:t> was there.</a:t>
            </a:r>
            <a:endParaRPr lang="en-US" sz="1800" b="0" i="0" dirty="0">
              <a:solidFill>
                <a:srgbClr val="313131"/>
              </a:solidFill>
              <a:effectLst/>
              <a:latin typeface="Arial Black" pitchFamily="34" charset="0"/>
            </a:endParaRPr>
          </a:p>
          <a:p>
            <a:pPr>
              <a:lnSpc>
                <a:spcPct val="150000"/>
              </a:lnSpc>
            </a:pPr>
            <a:r>
              <a:rPr lang="en-US" sz="1800" b="0" i="0" dirty="0">
                <a:solidFill>
                  <a:srgbClr val="313131"/>
                </a:solidFill>
                <a:effectLst/>
                <a:latin typeface="Arial Black" pitchFamily="34" charset="0"/>
              </a:rPr>
              <a:t> </a:t>
            </a:r>
            <a:r>
              <a:rPr lang="en-US" sz="1800" dirty="0">
                <a:solidFill>
                  <a:srgbClr val="313131"/>
                </a:solidFill>
                <a:latin typeface="Arial Black" pitchFamily="34" charset="0"/>
              </a:rPr>
              <a:t>D</a:t>
            </a:r>
            <a:r>
              <a:rPr lang="en-US" sz="1800" b="0" i="0" dirty="0">
                <a:solidFill>
                  <a:srgbClr val="313131"/>
                </a:solidFill>
                <a:effectLst/>
                <a:latin typeface="Arial Black" pitchFamily="34" charset="0"/>
              </a:rPr>
              <a:t>elphi was also a site for the Pythian Games, similar in prestige to the Olympic Games</a:t>
            </a:r>
            <a:r>
              <a:rPr lang="en-US" b="0" i="0" dirty="0">
                <a:solidFill>
                  <a:srgbClr val="313131"/>
                </a:solidFill>
                <a:effectLst/>
                <a:latin typeface="Arial Black" pitchFamily="34" charset="0"/>
              </a:rPr>
              <a:t>.</a:t>
            </a:r>
            <a:endParaRPr lang="en-US" dirty="0">
              <a:latin typeface="Arial Black" pitchFamily="34" charset="0"/>
            </a:endParaRPr>
          </a:p>
        </p:txBody>
      </p:sp>
      <p:pic>
        <p:nvPicPr>
          <p:cNvPr id="2050" name="Picture 2" descr="Delphi, Greece View">
            <a:extLst>
              <a:ext uri="{FF2B5EF4-FFF2-40B4-BE49-F238E27FC236}">
                <a16:creationId xmlns:a16="http://schemas.microsoft.com/office/drawing/2014/main" id="{62606DBE-4618-AD51-FAFA-1E06A33C74AE}"/>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1825625"/>
            <a:ext cx="60198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9867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969F0-AA10-014F-429B-E1CC42F0EC03}"/>
              </a:ext>
            </a:extLst>
          </p:cNvPr>
          <p:cNvSpPr>
            <a:spLocks noGrp="1"/>
          </p:cNvSpPr>
          <p:nvPr>
            <p:ph type="title"/>
          </p:nvPr>
        </p:nvSpPr>
        <p:spPr/>
        <p:txBody>
          <a:bodyPr/>
          <a:lstStyle/>
          <a:p>
            <a:r>
              <a:rPr lang="en-US" b="1" i="0" dirty="0">
                <a:solidFill>
                  <a:srgbClr val="313131"/>
                </a:solidFill>
                <a:effectLst/>
                <a:latin typeface="var(--pchead-font)"/>
              </a:rPr>
              <a:t>Olympia</a:t>
            </a:r>
            <a:br>
              <a:rPr lang="en-US" b="1" i="0" dirty="0">
                <a:solidFill>
                  <a:srgbClr val="313131"/>
                </a:solidFill>
                <a:effectLst/>
                <a:latin typeface="var(--pchead-font)"/>
              </a:rPr>
            </a:br>
            <a:endParaRPr lang="en-US" dirty="0"/>
          </a:p>
        </p:txBody>
      </p:sp>
      <p:sp>
        <p:nvSpPr>
          <p:cNvPr id="4" name="Content Placeholder 3">
            <a:extLst>
              <a:ext uri="{FF2B5EF4-FFF2-40B4-BE49-F238E27FC236}">
                <a16:creationId xmlns:a16="http://schemas.microsoft.com/office/drawing/2014/main" id="{3DB25617-793C-4E2F-98CF-4D91497856F2}"/>
              </a:ext>
            </a:extLst>
          </p:cNvPr>
          <p:cNvSpPr>
            <a:spLocks noGrp="1"/>
          </p:cNvSpPr>
          <p:nvPr>
            <p:ph sz="half" idx="2"/>
          </p:nvPr>
        </p:nvSpPr>
        <p:spPr/>
        <p:txBody>
          <a:bodyPr>
            <a:normAutofit/>
          </a:bodyPr>
          <a:lstStyle/>
          <a:p>
            <a:r>
              <a:rPr lang="en-US" sz="1600" b="0" i="0" dirty="0">
                <a:solidFill>
                  <a:srgbClr val="313131"/>
                </a:solidFill>
                <a:effectLst/>
                <a:latin typeface="Arial Black" pitchFamily="34" charset="0"/>
              </a:rPr>
              <a:t>Olympia is the birthplace of the Olympic Games, first held in 776 BC. </a:t>
            </a:r>
          </a:p>
          <a:p>
            <a:r>
              <a:rPr lang="en-US" sz="1600" b="0" i="0" dirty="0">
                <a:solidFill>
                  <a:srgbClr val="313131"/>
                </a:solidFill>
                <a:effectLst/>
                <a:latin typeface="Arial Black" pitchFamily="34" charset="0"/>
              </a:rPr>
              <a:t>The site features the Temple of Hera, where the Olympic flame is still lit every four years for the modern Games.</a:t>
            </a:r>
          </a:p>
          <a:p>
            <a:endParaRPr lang="en-US" sz="1600" dirty="0">
              <a:latin typeface="Arial Black" pitchFamily="34" charset="0"/>
            </a:endParaRPr>
          </a:p>
        </p:txBody>
      </p:sp>
      <p:pic>
        <p:nvPicPr>
          <p:cNvPr id="3074" name="Picture 2" descr="Olympia, Greece Ruins">
            <a:extLst>
              <a:ext uri="{FF2B5EF4-FFF2-40B4-BE49-F238E27FC236}">
                <a16:creationId xmlns:a16="http://schemas.microsoft.com/office/drawing/2014/main" id="{594F4D0E-248F-5ED5-CE5B-DC9996B52EFD}"/>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825625"/>
            <a:ext cx="60198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3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8A31B-1B33-31CC-9220-5DFE68E4A891}"/>
              </a:ext>
            </a:extLst>
          </p:cNvPr>
          <p:cNvSpPr>
            <a:spLocks noGrp="1"/>
          </p:cNvSpPr>
          <p:nvPr>
            <p:ph type="title"/>
          </p:nvPr>
        </p:nvSpPr>
        <p:spPr/>
        <p:txBody>
          <a:bodyPr/>
          <a:lstStyle/>
          <a:p>
            <a:pPr>
              <a:spcAft>
                <a:spcPts val="1275"/>
              </a:spcAft>
            </a:pPr>
            <a:r>
              <a:rPr lang="en-US" b="1" i="0" dirty="0">
                <a:solidFill>
                  <a:srgbClr val="313131"/>
                </a:solidFill>
                <a:effectLst/>
                <a:latin typeface="var(--pchead-font)"/>
              </a:rPr>
              <a:t>Epidaurus</a:t>
            </a:r>
            <a:br>
              <a:rPr lang="en-US" b="1" i="0" dirty="0">
                <a:solidFill>
                  <a:srgbClr val="313131"/>
                </a:solidFill>
                <a:effectLst/>
                <a:latin typeface="var(--pchead-font)"/>
              </a:rPr>
            </a:br>
            <a:endParaRPr lang="en-US" dirty="0"/>
          </a:p>
        </p:txBody>
      </p:sp>
      <p:sp>
        <p:nvSpPr>
          <p:cNvPr id="3" name="Content Placeholder 2">
            <a:extLst>
              <a:ext uri="{FF2B5EF4-FFF2-40B4-BE49-F238E27FC236}">
                <a16:creationId xmlns:a16="http://schemas.microsoft.com/office/drawing/2014/main" id="{E0FF8190-6783-4994-65B7-810A6D37527B}"/>
              </a:ext>
            </a:extLst>
          </p:cNvPr>
          <p:cNvSpPr>
            <a:spLocks noGrp="1"/>
          </p:cNvSpPr>
          <p:nvPr>
            <p:ph sz="half" idx="1"/>
          </p:nvPr>
        </p:nvSpPr>
        <p:spPr/>
        <p:txBody>
          <a:bodyPr>
            <a:normAutofit/>
          </a:bodyPr>
          <a:lstStyle/>
          <a:p>
            <a:pPr>
              <a:lnSpc>
                <a:spcPct val="150000"/>
              </a:lnSpc>
            </a:pPr>
            <a:r>
              <a:rPr lang="en-US" sz="1600" dirty="0">
                <a:latin typeface="Arial Black" pitchFamily="34" charset="0"/>
              </a:rPr>
              <a:t>The site was dedicated to Asclepius, the god of medicine.</a:t>
            </a:r>
          </a:p>
          <a:p>
            <a:pPr>
              <a:lnSpc>
                <a:spcPct val="150000"/>
              </a:lnSpc>
            </a:pPr>
            <a:r>
              <a:rPr lang="en-US" sz="1600" dirty="0">
                <a:latin typeface="Arial Black" pitchFamily="34" charset="0"/>
              </a:rPr>
              <a:t> Travelers visited the sanctuary(a part of the church) to seek cures for illnesses, participating in healing rituals that included theater performances, believed to be therapeutic. </a:t>
            </a:r>
          </a:p>
        </p:txBody>
      </p:sp>
      <p:pic>
        <p:nvPicPr>
          <p:cNvPr id="4098" name="Picture 2" descr="The ancient amphitheater in Epidaurus, Greece">
            <a:extLst>
              <a:ext uri="{FF2B5EF4-FFF2-40B4-BE49-F238E27FC236}">
                <a16:creationId xmlns:a16="http://schemas.microsoft.com/office/drawing/2014/main" id="{20C58936-77D5-78FC-497C-E6BEB73E3D4B}"/>
              </a:ext>
            </a:extLst>
          </p:cNvPr>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1825624"/>
            <a:ext cx="6019800" cy="503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204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7EA04-3638-D51E-3318-9BF7123D7986}"/>
              </a:ext>
            </a:extLst>
          </p:cNvPr>
          <p:cNvSpPr>
            <a:spLocks noGrp="1"/>
          </p:cNvSpPr>
          <p:nvPr>
            <p:ph type="title"/>
          </p:nvPr>
        </p:nvSpPr>
        <p:spPr/>
        <p:txBody>
          <a:bodyPr/>
          <a:lstStyle/>
          <a:p>
            <a:r>
              <a:rPr lang="en-US" b="1" i="0" dirty="0">
                <a:solidFill>
                  <a:srgbClr val="313131"/>
                </a:solidFill>
                <a:effectLst/>
                <a:latin typeface="var(--pchead-font)"/>
              </a:rPr>
              <a:t>Mycenae</a:t>
            </a:r>
            <a:br>
              <a:rPr lang="en-US" b="1" i="0" dirty="0">
                <a:solidFill>
                  <a:srgbClr val="313131"/>
                </a:solidFill>
                <a:effectLst/>
                <a:latin typeface="var(--pchead-font)"/>
              </a:rPr>
            </a:br>
            <a:endParaRPr lang="en-US" dirty="0"/>
          </a:p>
        </p:txBody>
      </p:sp>
      <p:sp>
        <p:nvSpPr>
          <p:cNvPr id="4" name="Content Placeholder 3">
            <a:extLst>
              <a:ext uri="{FF2B5EF4-FFF2-40B4-BE49-F238E27FC236}">
                <a16:creationId xmlns:a16="http://schemas.microsoft.com/office/drawing/2014/main" id="{8AF75F24-155A-3E89-8D71-1CA311B79A4B}"/>
              </a:ext>
            </a:extLst>
          </p:cNvPr>
          <p:cNvSpPr>
            <a:spLocks noGrp="1"/>
          </p:cNvSpPr>
          <p:nvPr>
            <p:ph sz="half" idx="2"/>
          </p:nvPr>
        </p:nvSpPr>
        <p:spPr/>
        <p:txBody>
          <a:bodyPr>
            <a:normAutofit/>
          </a:bodyPr>
          <a:lstStyle/>
          <a:p>
            <a:pPr>
              <a:lnSpc>
                <a:spcPct val="150000"/>
              </a:lnSpc>
            </a:pPr>
            <a:r>
              <a:rPr lang="en-US" sz="1600" dirty="0">
                <a:latin typeface="Arial Black" pitchFamily="34" charset="0"/>
              </a:rPr>
              <a:t>The archeological sites of Mycenae and Tires played an important role in the development of classical Greek culture. Homer wrote about the cities in The Iliad and The Odyssey.</a:t>
            </a:r>
          </a:p>
        </p:txBody>
      </p:sp>
      <p:pic>
        <p:nvPicPr>
          <p:cNvPr id="5122" name="Picture 2" descr="Mycenae, Greece landscape view">
            <a:extLst>
              <a:ext uri="{FF2B5EF4-FFF2-40B4-BE49-F238E27FC236}">
                <a16:creationId xmlns:a16="http://schemas.microsoft.com/office/drawing/2014/main" id="{3459D209-C2E2-C5D6-8385-78A21E3DBDBF}"/>
              </a:ext>
            </a:extLst>
          </p:cNvPr>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0" y="1825625"/>
            <a:ext cx="6019800" cy="5136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5800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314</Words>
  <Application>Microsoft Office PowerPoint</Application>
  <PresentationFormat>Widescreen</PresentationFormat>
  <Paragraphs>17</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Arial</vt:lpstr>
      <vt:lpstr>Arial Black</vt:lpstr>
      <vt:lpstr>Calibri</vt:lpstr>
      <vt:lpstr>Calibri Light</vt:lpstr>
      <vt:lpstr>var(--pchead-font)</vt:lpstr>
      <vt:lpstr>Office Theme</vt:lpstr>
      <vt:lpstr>Historic Places in Greece Αn original  presentation prepared by the HELLENIC CULTURE CENTRE VIP Project EU                    6</vt:lpstr>
      <vt:lpstr>The Acropolis of Athens </vt:lpstr>
      <vt:lpstr>Delphi </vt:lpstr>
      <vt:lpstr>Olympia </vt:lpstr>
      <vt:lpstr>Epidaurus </vt:lpstr>
      <vt:lpstr>Mycenae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 Places in Greece Αn original  presentation prepared by the HELLENIC CULTURE CENTRE VIP Project EU                    6</dc:title>
  <dc:creator>Ifigenia Georgiadou</dc:creator>
  <cp:lastModifiedBy>Ifigenia Georgiadou</cp:lastModifiedBy>
  <cp:revision>14</cp:revision>
  <dcterms:created xsi:type="dcterms:W3CDTF">2025-02-23T01:57:04Z</dcterms:created>
  <dcterms:modified xsi:type="dcterms:W3CDTF">2025-03-13T20:06:40Z</dcterms:modified>
</cp:coreProperties>
</file>