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77" r:id="rId5"/>
    <p:sldId id="275" r:id="rId6"/>
    <p:sldId id="278" r:id="rId7"/>
  </p:sldIdLst>
  <p:sldSz cx="9144000" cy="6858000" type="screen4x3"/>
  <p:notesSz cx="6858000" cy="9144000"/>
  <p:defaultTextStyle>
    <a:defPPr>
      <a:defRPr lang="el"/>
    </a:defPPr>
    <a:lvl1pPr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News Gothic MT" panose="020B0504020203020204" pitchFamily="34" charset="0"/>
        <a:ea typeface="+mn-ea"/>
        <a:cs typeface="Lucida Sans Unicode" panose="020B0602030504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3743" autoAdjust="0"/>
  </p:normalViewPr>
  <p:slideViewPr>
    <p:cSldViewPr>
      <p:cViewPr varScale="1">
        <p:scale>
          <a:sx n="69" d="100"/>
          <a:sy n="69" d="100"/>
        </p:scale>
        <p:origin x="1858" y="86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1">
            <a:extLst>
              <a:ext uri="{FF2B5EF4-FFF2-40B4-BE49-F238E27FC236}">
                <a16:creationId xmlns:a16="http://schemas.microsoft.com/office/drawing/2014/main" id="{4831C107-4FE2-A4E8-F4C4-39CBA59E41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360" cap="sq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1" name="AutoShape 2">
            <a:extLst>
              <a:ext uri="{FF2B5EF4-FFF2-40B4-BE49-F238E27FC236}">
                <a16:creationId xmlns:a16="http://schemas.microsoft.com/office/drawing/2014/main" id="{17044C5B-A5BF-B7D4-DFAE-2BE79D9913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2" name="AutoShape 3">
            <a:extLst>
              <a:ext uri="{FF2B5EF4-FFF2-40B4-BE49-F238E27FC236}">
                <a16:creationId xmlns:a16="http://schemas.microsoft.com/office/drawing/2014/main" id="{C2BA725F-B000-C742-05F5-ECDC9B664A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3" name="AutoShape 4">
            <a:extLst>
              <a:ext uri="{FF2B5EF4-FFF2-40B4-BE49-F238E27FC236}">
                <a16:creationId xmlns:a16="http://schemas.microsoft.com/office/drawing/2014/main" id="{3A1B56C5-C55E-0AEE-13AE-6EC80F9879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4" name="Text Box 5">
            <a:extLst>
              <a:ext uri="{FF2B5EF4-FFF2-40B4-BE49-F238E27FC236}">
                <a16:creationId xmlns:a16="http://schemas.microsoft.com/office/drawing/2014/main" id="{57C2C2DB-21F5-3AAF-8742-3F888216E0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5" name="Text Box 6">
            <a:extLst>
              <a:ext uri="{FF2B5EF4-FFF2-40B4-BE49-F238E27FC236}">
                <a16:creationId xmlns:a16="http://schemas.microsoft.com/office/drawing/2014/main" id="{5831C925-F6CF-9579-0103-1599DD0BCA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0"/>
            <a:ext cx="2970212" cy="455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056" name="Rectangle 7">
            <a:extLst>
              <a:ext uri="{FF2B5EF4-FFF2-40B4-BE49-F238E27FC236}">
                <a16:creationId xmlns:a16="http://schemas.microsoft.com/office/drawing/2014/main" id="{FF6335C8-DE2F-1479-EF67-BF3A0FF0CD2F}"/>
              </a:ext>
            </a:extLst>
          </p:cNvPr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65650" cy="342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2" name="Rectangle 8">
            <a:extLst>
              <a:ext uri="{FF2B5EF4-FFF2-40B4-BE49-F238E27FC236}">
                <a16:creationId xmlns:a16="http://schemas.microsoft.com/office/drawing/2014/main" id="{56D12D2F-8A35-F85C-EB56-0E57B180D5CB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0050" cy="41084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altLang="en-US" noProof="0"/>
          </a:p>
        </p:txBody>
      </p:sp>
      <p:sp>
        <p:nvSpPr>
          <p:cNvPr id="2058" name="Text Box 9">
            <a:extLst>
              <a:ext uri="{FF2B5EF4-FFF2-40B4-BE49-F238E27FC236}">
                <a16:creationId xmlns:a16="http://schemas.microsoft.com/office/drawing/2014/main" id="{ED137C00-DB89-2446-BE15-F4C4C79AF8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" name="Rectangle 10">
            <a:extLst>
              <a:ext uri="{FF2B5EF4-FFF2-40B4-BE49-F238E27FC236}">
                <a16:creationId xmlns:a16="http://schemas.microsoft.com/office/drawing/2014/main" id="{F450214D-A3A3-5547-0748-E72CB8432BE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3884613" y="8685213"/>
            <a:ext cx="2965450" cy="4508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>
            <a:lvl1pPr algn="r"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05918A-ADC3-4B49-972E-31C364840D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0">
            <a:extLst>
              <a:ext uri="{FF2B5EF4-FFF2-40B4-BE49-F238E27FC236}">
                <a16:creationId xmlns:a16="http://schemas.microsoft.com/office/drawing/2014/main" id="{AC65B3BD-C203-5FB0-6B78-BD07CBC5F53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EA4C773F-A8D9-4DC2-A434-0CB60098814B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id="{27D108D0-6F12-8E59-D5BF-2E4FFE8C0E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62E4E282-8EAB-4F76-BF39-4F28FED77D05}" type="slidenum">
              <a:rPr lang="en-US" altLang="en-US"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en-US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id="{F2D5D6E1-F5ED-E6FB-C0F1-88CD4939150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id="{1BDDAFF4-7ED7-A3E2-286F-B1B4901410C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0">
            <a:extLst>
              <a:ext uri="{FF2B5EF4-FFF2-40B4-BE49-F238E27FC236}">
                <a16:creationId xmlns:a16="http://schemas.microsoft.com/office/drawing/2014/main" id="{2FECBB87-92CB-55A7-2A4C-C98499C4F176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BC66A676-22DF-4672-96E0-364EA0EDE163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147" name="Rectangle 1">
            <a:extLst>
              <a:ext uri="{FF2B5EF4-FFF2-40B4-BE49-F238E27FC236}">
                <a16:creationId xmlns:a16="http://schemas.microsoft.com/office/drawing/2014/main" id="{709FA05C-6C60-A545-1249-43C78FFCA1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6148" name="Rectangle 2">
            <a:extLst>
              <a:ext uri="{FF2B5EF4-FFF2-40B4-BE49-F238E27FC236}">
                <a16:creationId xmlns:a16="http://schemas.microsoft.com/office/drawing/2014/main" id="{E8999FF6-F316-A1B9-694D-A8ABBBE6E1B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4813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10">
            <a:extLst>
              <a:ext uri="{FF2B5EF4-FFF2-40B4-BE49-F238E27FC236}">
                <a16:creationId xmlns:a16="http://schemas.microsoft.com/office/drawing/2014/main" id="{94B00E84-D069-B7CC-458F-574C0036F0FF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CCF7C078-3D12-4932-A668-62B0B7B67622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8195" name="Text Box 1">
            <a:extLst>
              <a:ext uri="{FF2B5EF4-FFF2-40B4-BE49-F238E27FC236}">
                <a16:creationId xmlns:a16="http://schemas.microsoft.com/office/drawing/2014/main" id="{9490DC47-3FC9-9C3D-3C9D-48CBCD536F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AB8BE9CD-4494-4FFC-9177-E8DC6A7A73E4}" type="slidenum">
              <a:rPr lang="en-US" altLang="en-US"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3</a:t>
            </a:fld>
            <a:endParaRPr lang="en-US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196" name="Rectangle 2">
            <a:extLst>
              <a:ext uri="{FF2B5EF4-FFF2-40B4-BE49-F238E27FC236}">
                <a16:creationId xmlns:a16="http://schemas.microsoft.com/office/drawing/2014/main" id="{1C14CD2C-BB91-F798-F6B4-7000FCB0A48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702C1204-84E0-654F-643B-45359C0A83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/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" altLang="en-US">
                <a:cs typeface="Arial" panose="020B0604020202020204" pitchFamily="34" charset="0"/>
              </a:rPr>
              <a:t>Καλντέρα-Λίμνη που σχηματίστηκε από κρατήρα ( Λίμνη-Κρατήρας)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l" altLang="en-US">
                <a:cs typeface="Arial" panose="020B0604020202020204" pitchFamily="34" charset="0"/>
              </a:rPr>
              <a:t>Καλντέρα- λίμνη σχηματισμένη από κρατήρα...</a:t>
            </a:r>
          </a:p>
          <a:p>
            <a:pPr eaLnBrk="1" hangingPunct="1">
              <a:spcBef>
                <a:spcPts val="450"/>
              </a:spcBef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l-GR" altLang="en-US"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10">
            <a:extLst>
              <a:ext uri="{FF2B5EF4-FFF2-40B4-BE49-F238E27FC236}">
                <a16:creationId xmlns:a16="http://schemas.microsoft.com/office/drawing/2014/main" id="{4E126FD8-FBAF-68CE-D59E-6E674228B665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FF863187-726C-4A69-BC54-84AA78524727}" type="slidenum">
              <a:rPr lang="en-US" altLang="en-US" smtClean="0">
                <a:latin typeface="Calibri" panose="020F0502020204030204" pitchFamily="34" charset="0"/>
              </a:rPr>
              <a:pPr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11267" name="Text Box 1">
            <a:extLst>
              <a:ext uri="{FF2B5EF4-FFF2-40B4-BE49-F238E27FC236}">
                <a16:creationId xmlns:a16="http://schemas.microsoft.com/office/drawing/2014/main" id="{94DA448A-4436-1A61-F98F-75876CA4FF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4613" y="8685213"/>
            <a:ext cx="2970212" cy="4556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FontTx/>
              <a:buNone/>
            </a:pPr>
            <a:fld id="{778CF978-08CA-41B1-8B6C-06B47FD22E73}" type="slidenum">
              <a:rPr lang="en-US" altLang="en-US">
                <a:latin typeface="Calibri" panose="020F050202020403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ClrTx/>
                <a:buFontTx/>
                <a:buNone/>
              </a:pPr>
              <a:t>5</a:t>
            </a:fld>
            <a:endParaRPr lang="en-US" altLang="en-US">
              <a:latin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AB651AB9-990D-5769-8AB8-F720B85D4B4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47C8CA6D-CCDA-3E23-B9F5-822D03AD10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816A5404-DCE9-ACB9-B726-195252FDF38B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2B16BA-B2A0-419F-BD0E-36C969C8E9D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12974697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21E871F-3766-4828-6824-90988595F79E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4FA594-C466-47AF-87D8-22C55181B73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996936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7013" y="-752475"/>
            <a:ext cx="2008187" cy="6889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5" y="-752475"/>
            <a:ext cx="5875338" cy="68897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5D4B58A-7F58-2268-6F6D-5E88F624864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DFCA7-D4B2-44AC-A23D-3D24E5D23F2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327609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-752475"/>
            <a:ext cx="8035925" cy="2190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435B00F-FC85-8CAD-2432-2F58859A34E8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4BE456-DD99-4CCB-9761-AF1C05607DD2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005221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67C3A83-DB9F-437C-536D-DC87C4BF7CB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4EAD2-F76D-48AA-A9F3-4961BAC7962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739766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5E339739-4691-D15F-007D-1C0728B3E764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372BFE-581F-4853-9A45-94E40C14CFA3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205034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0"/>
            <a:ext cx="3941763" cy="453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3438" y="1600200"/>
            <a:ext cx="3941762" cy="45370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DD15B09-8D5C-FF76-9A20-4BC0FC909DE1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EA7683-E10E-4E3B-B737-DFE00FF0E21C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622102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5">
            <a:extLst>
              <a:ext uri="{FF2B5EF4-FFF2-40B4-BE49-F238E27FC236}">
                <a16:creationId xmlns:a16="http://schemas.microsoft.com/office/drawing/2014/main" id="{B8BC14D4-3351-D082-A52B-C599868AEE59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371B92-7E34-439E-A8F2-7B0E40F5930B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779828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54420DF-402E-DE9E-BD1F-E3F106E3E11C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016EBB-CF91-44EA-B426-3FBC75BF2F98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23425587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>
            <a:extLst>
              <a:ext uri="{FF2B5EF4-FFF2-40B4-BE49-F238E27FC236}">
                <a16:creationId xmlns:a16="http://schemas.microsoft.com/office/drawing/2014/main" id="{6474048B-1E7A-1363-D6E1-6534AD211D9A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9B6977-9723-4678-B171-23B3E2D22C01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40770447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C0C71E9-4BE4-5F79-3159-60CCC8C05DA2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250729-CB47-44F2-8B37-54DBA8AF6E56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36546770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5E69091-A714-134E-D3DF-4817AE31D9F7}"/>
              </a:ext>
            </a:extLst>
          </p:cNvPr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7EF6BD-632F-4802-AE9A-B1D7EF15E332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  <p:extLst>
      <p:ext uri="{BB962C8B-B14F-4D97-AF65-F5344CB8AC3E}">
        <p14:creationId xmlns:p14="http://schemas.microsoft.com/office/powerpoint/2010/main" val="9778306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>
            <a:extLst>
              <a:ext uri="{FF2B5EF4-FFF2-40B4-BE49-F238E27FC236}">
                <a16:creationId xmlns:a16="http://schemas.microsoft.com/office/drawing/2014/main" id="{ED11F938-4019-754C-B985-41C7C1066CA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549275" y="-752475"/>
            <a:ext cx="8035925" cy="219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title text format</a:t>
            </a:r>
          </a:p>
        </p:txBody>
      </p:sp>
      <p:sp>
        <p:nvSpPr>
          <p:cNvPr id="1027" name="Rectangle 2">
            <a:extLst>
              <a:ext uri="{FF2B5EF4-FFF2-40B4-BE49-F238E27FC236}">
                <a16:creationId xmlns:a16="http://schemas.microsoft.com/office/drawing/2014/main" id="{9233333E-0984-7E88-226A-F516225B1C2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549275" y="1600200"/>
            <a:ext cx="8035925" cy="4537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the outline text format</a:t>
            </a:r>
          </a:p>
          <a:p>
            <a:pPr lvl="1"/>
            <a:r>
              <a:rPr lang="en-GB" altLang="en-US"/>
              <a:t>Second Outline Level</a:t>
            </a:r>
          </a:p>
          <a:p>
            <a:pPr lvl="2"/>
            <a:r>
              <a:rPr lang="en-GB" altLang="en-US"/>
              <a:t>Third Outline Level</a:t>
            </a:r>
          </a:p>
          <a:p>
            <a:pPr lvl="3"/>
            <a:r>
              <a:rPr lang="en-GB" altLang="en-US"/>
              <a:t>Fourth Outline Level</a:t>
            </a:r>
          </a:p>
          <a:p>
            <a:pPr lvl="4"/>
            <a:r>
              <a:rPr lang="en-GB" altLang="en-US"/>
              <a:t>Fifth Outline Level</a:t>
            </a:r>
          </a:p>
          <a:p>
            <a:pPr lvl="4"/>
            <a:r>
              <a:rPr lang="en-GB" altLang="en-US"/>
              <a:t>Sixth Outline Level</a:t>
            </a:r>
          </a:p>
          <a:p>
            <a:pPr lvl="4"/>
            <a:r>
              <a:rPr lang="en-GB" altLang="en-US"/>
              <a:t>Seventh Outline Level</a:t>
            </a:r>
          </a:p>
        </p:txBody>
      </p:sp>
      <p:sp>
        <p:nvSpPr>
          <p:cNvPr id="1028" name="Text Box 3">
            <a:extLst>
              <a:ext uri="{FF2B5EF4-FFF2-40B4-BE49-F238E27FC236}">
                <a16:creationId xmlns:a16="http://schemas.microsoft.com/office/drawing/2014/main" id="{FA11886C-58AC-4E5F-18E8-9B0EADDF2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9275" y="6273800"/>
            <a:ext cx="21320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029" name="Text Box 4">
            <a:extLst>
              <a:ext uri="{FF2B5EF4-FFF2-40B4-BE49-F238E27FC236}">
                <a16:creationId xmlns:a16="http://schemas.microsoft.com/office/drawing/2014/main" id="{BD772D7A-127C-C8D8-00A4-AD02A88ACF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5113" y="6273800"/>
            <a:ext cx="4840287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2" name="Rectangle 5">
            <a:extLst>
              <a:ext uri="{FF2B5EF4-FFF2-40B4-BE49-F238E27FC236}">
                <a16:creationId xmlns:a16="http://schemas.microsoft.com/office/drawing/2014/main" id="{A6751E9C-F03B-A115-85A7-6CF274E1B2F4}"/>
              </a:ext>
            </a:extLst>
          </p:cNvPr>
          <p:cNvSpPr>
            <a:spLocks noGrp="1" noChangeArrowheads="1"/>
          </p:cNvSpPr>
          <p:nvPr>
            <p:ph type="sldNum"/>
          </p:nvPr>
        </p:nvSpPr>
        <p:spPr bwMode="auto">
          <a:xfrm>
            <a:off x="7897813" y="6273800"/>
            <a:ext cx="984250" cy="3619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0000" tIns="46800" rIns="90000" bIns="46800" numCol="1" anchor="ctr" anchorCtr="0" compatLnSpc="1">
            <a:prstTxWarp prst="textNoShape">
              <a:avLst/>
            </a:prstTxWarp>
          </a:bodyPr>
          <a:lstStyle>
            <a:lvl1pPr eaLnBrk="1" hangingPunct="1">
              <a:buClrTx/>
              <a:buSzPct val="100000"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News Gothic MT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77E3C0E2-12DF-4B05-8FBC-AD49A9CC486E}" type="slidenum">
              <a:rPr lang="el-GR" altLang="en-US"/>
              <a:pPr>
                <a:defRPr/>
              </a:pPr>
              <a:t>‹#›</a:t>
            </a:fld>
            <a:endParaRPr lang="el-G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 kern="1200">
          <a:solidFill>
            <a:srgbClr val="2C7C9F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600">
          <a:solidFill>
            <a:srgbClr val="2C7C9F"/>
          </a:solidFill>
          <a:latin typeface="News Gothic MT" panose="020B0604020202020204" pitchFamily="34" charset="0"/>
          <a:cs typeface="Lucida Sans Unicode" panose="020B0602030504020204" pitchFamily="34" charset="0"/>
        </a:defRPr>
      </a:lvl9pPr>
    </p:titleStyle>
    <p:bodyStyle>
      <a:lvl1pPr marL="342900" indent="-342900" algn="l" defTabSz="449263" rtl="0" eaLnBrk="0" fontAlgn="base" hangingPunct="0">
        <a:spcBef>
          <a:spcPts val="20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200" kern="1200">
          <a:solidFill>
            <a:srgbClr val="595959"/>
          </a:solidFill>
          <a:latin typeface="+mn-lt"/>
          <a:ea typeface="+mn-ea"/>
          <a:cs typeface="+mn-cs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 kern="1200">
          <a:solidFill>
            <a:srgbClr val="595959"/>
          </a:solidFill>
          <a:latin typeface="+mn-lt"/>
          <a:ea typeface="+mn-ea"/>
          <a:cs typeface="+mn-cs"/>
        </a:defRPr>
      </a:lvl3pPr>
      <a:lvl4pPr marL="16002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20574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">
            <a:extLst>
              <a:ext uri="{FF2B5EF4-FFF2-40B4-BE49-F238E27FC236}">
                <a16:creationId xmlns:a16="http://schemas.microsoft.com/office/drawing/2014/main" id="{66210ED4-8A9B-6E85-6A1B-A4E6F63BBA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3863" y="771525"/>
            <a:ext cx="2911475" cy="1190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br>
              <a:rPr lang="el-GR" altLang="en-US" sz="3600" i="1">
                <a:solidFill>
                  <a:srgbClr val="2C7C9F"/>
                </a:solidFill>
                <a:latin typeface="Arial" panose="020B0604020202020204" pitchFamily="34" charset="0"/>
              </a:rPr>
            </a:br>
            <a:endParaRPr lang="el-GR" altLang="en-US" sz="3600" i="1">
              <a:solidFill>
                <a:srgbClr val="2C7C9F"/>
              </a:solidFill>
              <a:latin typeface="Arial" panose="020B0604020202020204" pitchFamily="34" charset="0"/>
            </a:endParaRPr>
          </a:p>
        </p:txBody>
      </p:sp>
      <p:sp>
        <p:nvSpPr>
          <p:cNvPr id="3075" name="Rectangle 2">
            <a:extLst>
              <a:ext uri="{FF2B5EF4-FFF2-40B4-BE49-F238E27FC236}">
                <a16:creationId xmlns:a16="http://schemas.microsoft.com/office/drawing/2014/main" id="{DAD6C9F8-4A81-5711-56D3-DCC62DFEB0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46038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3076" name="Rectangle 3">
            <a:extLst>
              <a:ext uri="{FF2B5EF4-FFF2-40B4-BE49-F238E27FC236}">
                <a16:creationId xmlns:a16="http://schemas.microsoft.com/office/drawing/2014/main" id="{DF577A3B-9B6E-18C7-668E-FD8DC47936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pic>
        <p:nvPicPr>
          <p:cNvPr id="3077" name="Picture 7">
            <a:extLst>
              <a:ext uri="{FF2B5EF4-FFF2-40B4-BE49-F238E27FC236}">
                <a16:creationId xmlns:a16="http://schemas.microsoft.com/office/drawing/2014/main" id="{F0E60F8E-CCAF-5DD9-8D99-1ABE92A6A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263" y="3502025"/>
            <a:ext cx="4117975" cy="308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078" name="Picture 8">
            <a:extLst>
              <a:ext uri="{FF2B5EF4-FFF2-40B4-BE49-F238E27FC236}">
                <a16:creationId xmlns:a16="http://schemas.microsoft.com/office/drawing/2014/main" id="{FE21DDEB-01A8-02E3-82F8-06DB62B7A5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366713"/>
            <a:ext cx="3870325" cy="274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079" name="Rectangle 1">
            <a:extLst>
              <a:ext uri="{FF2B5EF4-FFF2-40B4-BE49-F238E27FC236}">
                <a16:creationId xmlns:a16="http://schemas.microsoft.com/office/drawing/2014/main" id="{F3BCF628-64BB-B495-1AE4-D5EE76776E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825" y="1196975"/>
            <a:ext cx="4168775" cy="3698875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</a:pPr>
            <a:r>
              <a:rPr lang="el" altLang="en-US" sz="5400" b="1">
                <a:solidFill>
                  <a:schemeClr val="tx1"/>
                </a:solidFill>
              </a:rPr>
              <a:t>Γεωργικές Παραδόσεις </a:t>
            </a:r>
            <a:r>
              <a:rPr lang="el" altLang="en-US" sz="5400" b="1">
                <a:solidFill>
                  <a:srgbClr val="FFC000"/>
                </a:solidFill>
              </a:rPr>
              <a:t>VIP Έργο ΕΕ 19</a:t>
            </a:r>
            <a:endParaRPr lang="en-US" altLang="en-US" sz="5400" b="1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1">
            <a:extLst>
              <a:ext uri="{FF2B5EF4-FFF2-40B4-BE49-F238E27FC236}">
                <a16:creationId xmlns:a16="http://schemas.microsoft.com/office/drawing/2014/main" id="{728B0D36-5A5D-48D4-B9B3-44F447FD72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323850"/>
            <a:ext cx="6048375" cy="6191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1">
            <a:extLst>
              <a:ext uri="{FF2B5EF4-FFF2-40B4-BE49-F238E27FC236}">
                <a16:creationId xmlns:a16="http://schemas.microsoft.com/office/drawing/2014/main" id="{3E1A90ED-042A-8A60-051E-FB9561E5E7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875" y="800100"/>
            <a:ext cx="3613150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171" name="Rectangle 2">
            <a:extLst>
              <a:ext uri="{FF2B5EF4-FFF2-40B4-BE49-F238E27FC236}">
                <a16:creationId xmlns:a16="http://schemas.microsoft.com/office/drawing/2014/main" id="{7B4AF70F-65AC-5729-1799-2D1787E073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1439863"/>
            <a:ext cx="4267200" cy="43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200" dirty="0">
                <a:solidFill>
                  <a:srgbClr val="0D0D0D"/>
                </a:solidFill>
                <a:latin typeface="Arial" panose="020B0604020202020204" pitchFamily="34" charset="0"/>
              </a:rPr>
              <a:t>1. Θήρα</a:t>
            </a:r>
          </a:p>
        </p:txBody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12099089-A897-91D4-F875-2FAE6B1F8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2600" y="3200400"/>
            <a:ext cx="24447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800" i="1">
                <a:solidFill>
                  <a:srgbClr val="0D0D0D"/>
                </a:solidFill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7173" name="Rectangle 4">
            <a:extLst>
              <a:ext uri="{FF2B5EF4-FFF2-40B4-BE49-F238E27FC236}">
                <a16:creationId xmlns:a16="http://schemas.microsoft.com/office/drawing/2014/main" id="{6C27AEA7-0CC6-1A8A-BCB1-2A88BC5014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8" y="1789113"/>
            <a:ext cx="3743325" cy="1110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200" dirty="0">
                <a:solidFill>
                  <a:srgbClr val="000000"/>
                </a:solidFill>
                <a:latin typeface="Arial" panose="020B0604020202020204" pitchFamily="34" charset="0"/>
              </a:rPr>
              <a:t>2. </a:t>
            </a:r>
            <a:r>
              <a:rPr lang="el" altLang="en-US" sz="2200" dirty="0">
                <a:solidFill>
                  <a:srgbClr val="0D0D0D"/>
                </a:solidFill>
                <a:latin typeface="Arial" panose="020B0604020202020204" pitchFamily="34" charset="0"/>
              </a:rPr>
              <a:t>Θηρασιά </a:t>
            </a:r>
            <a:endParaRPr lang="en-US" altLang="en-US" sz="2200" dirty="0">
              <a:solidFill>
                <a:srgbClr val="0D0D0D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200" dirty="0">
                <a:solidFill>
                  <a:srgbClr val="0D0D0D"/>
                </a:solidFill>
                <a:latin typeface="Arial" panose="020B0604020202020204" pitchFamily="34" charset="0"/>
              </a:rPr>
              <a:t>3. Ασπρονήσι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200" dirty="0">
                <a:solidFill>
                  <a:srgbClr val="0D0D0D"/>
                </a:solidFill>
                <a:latin typeface="Arial" panose="020B0604020202020204" pitchFamily="34" charset="0"/>
              </a:rPr>
              <a:t>4.Νέα &amp; Παλαιά Καμένη -</a:t>
            </a:r>
          </a:p>
        </p:txBody>
      </p:sp>
      <p:sp>
        <p:nvSpPr>
          <p:cNvPr id="7174" name="Text Box 5">
            <a:extLst>
              <a:ext uri="{FF2B5EF4-FFF2-40B4-BE49-F238E27FC236}">
                <a16:creationId xmlns:a16="http://schemas.microsoft.com/office/drawing/2014/main" id="{D08CAEAB-2FC7-71C0-F361-5600473D83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990600"/>
            <a:ext cx="1882775" cy="52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7175" name="Rectangle 6">
            <a:extLst>
              <a:ext uri="{FF2B5EF4-FFF2-40B4-BE49-F238E27FC236}">
                <a16:creationId xmlns:a16="http://schemas.microsoft.com/office/drawing/2014/main" id="{6301DAE6-072F-56A4-7C18-13084C7996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55763" y="695325"/>
            <a:ext cx="4724400" cy="6429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800" b="1">
                <a:solidFill>
                  <a:srgbClr val="2C7C9F"/>
                </a:solidFill>
              </a:rPr>
              <a:t>Έκρηξη του ηφαιστείου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800" b="1">
                <a:solidFill>
                  <a:srgbClr val="2C7C9F"/>
                </a:solidFill>
              </a:rPr>
              <a:t>ΕΚΡΗΞΗ ΗΦΑΙΣΤΕΙΟΥ</a:t>
            </a:r>
          </a:p>
        </p:txBody>
      </p:sp>
      <p:pic>
        <p:nvPicPr>
          <p:cNvPr id="7176" name="Picture 7">
            <a:extLst>
              <a:ext uri="{FF2B5EF4-FFF2-40B4-BE49-F238E27FC236}">
                <a16:creationId xmlns:a16="http://schemas.microsoft.com/office/drawing/2014/main" id="{53A30F11-5137-05B8-A0D1-8D7172AA6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3743325"/>
            <a:ext cx="6989763" cy="272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>
            <a:extLst>
              <a:ext uri="{FF2B5EF4-FFF2-40B4-BE49-F238E27FC236}">
                <a16:creationId xmlns:a16="http://schemas.microsoft.com/office/drawing/2014/main" id="{5706BDFC-F4C3-4C16-BAC9-054BC71ED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3">
            <a:extLst>
              <a:ext uri="{FF2B5EF4-FFF2-40B4-BE49-F238E27FC236}">
                <a16:creationId xmlns:a16="http://schemas.microsoft.com/office/drawing/2014/main" id="{DB415725-AA5D-81C0-B865-4BB26E1148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5650" y="6381750"/>
            <a:ext cx="4608513" cy="360363"/>
          </a:xfrm>
          <a:prstGeom prst="rect">
            <a:avLst/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l" altLang="en-US"/>
              <a:t>Φωτογραφικό μοντάζ του Νίκου Κορακάκη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>
            <a:extLst>
              <a:ext uri="{FF2B5EF4-FFF2-40B4-BE49-F238E27FC236}">
                <a16:creationId xmlns:a16="http://schemas.microsoft.com/office/drawing/2014/main" id="{0B43A690-0B11-AD3F-D06D-494CB4BBD2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152400"/>
            <a:ext cx="7848600" cy="503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b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200" b="1" i="1" dirty="0">
                <a:solidFill>
                  <a:srgbClr val="000000"/>
                </a:solidFill>
              </a:rPr>
              <a:t>Αγροτικός χαρακτήρας του νησιού</a:t>
            </a:r>
          </a:p>
        </p:txBody>
      </p:sp>
      <p:sp>
        <p:nvSpPr>
          <p:cNvPr id="10243" name="Text Box 2">
            <a:extLst>
              <a:ext uri="{FF2B5EF4-FFF2-40B4-BE49-F238E27FC236}">
                <a16:creationId xmlns:a16="http://schemas.microsoft.com/office/drawing/2014/main" id="{479C9BEA-9678-4014-5CAE-FE39F6A9C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951706" y="883444"/>
            <a:ext cx="91440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8985250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Pct val="110000"/>
              <a:buFontTx/>
              <a:buNone/>
            </a:pPr>
            <a:endParaRPr lang="el-GR" altLang="en-US" i="1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ClrTx/>
              <a:buSzPct val="110000"/>
              <a:buFontTx/>
              <a:buNone/>
            </a:pPr>
            <a:r>
              <a:rPr lang="el" altLang="en-US" i="1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10244" name="Picture 3">
            <a:extLst>
              <a:ext uri="{FF2B5EF4-FFF2-40B4-BE49-F238E27FC236}">
                <a16:creationId xmlns:a16="http://schemas.microsoft.com/office/drawing/2014/main" id="{B22C01FE-A2B9-4116-BD30-71479C824C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">
            <a:off x="90488" y="4373563"/>
            <a:ext cx="2484437" cy="2443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5" name="Rectangle 4">
            <a:extLst>
              <a:ext uri="{FF2B5EF4-FFF2-40B4-BE49-F238E27FC236}">
                <a16:creationId xmlns:a16="http://schemas.microsoft.com/office/drawing/2014/main" id="{E769C599-A2BB-2635-810C-B5DFB2C8C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32700" y="654050"/>
            <a:ext cx="1770063" cy="3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800" b="1" i="1" dirty="0">
                <a:solidFill>
                  <a:srgbClr val="000000"/>
                </a:solidFill>
                <a:latin typeface="Arial" panose="020B0604020202020204" pitchFamily="34" charset="0"/>
              </a:rPr>
              <a:t>σταφύλια</a:t>
            </a:r>
          </a:p>
        </p:txBody>
      </p:sp>
      <p:pic>
        <p:nvPicPr>
          <p:cNvPr id="10246" name="Picture 5">
            <a:extLst>
              <a:ext uri="{FF2B5EF4-FFF2-40B4-BE49-F238E27FC236}">
                <a16:creationId xmlns:a16="http://schemas.microsoft.com/office/drawing/2014/main" id="{AD73AE7E-67D1-D705-C7EA-197D6AB595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">
            <a:off x="3508375" y="1412875"/>
            <a:ext cx="2754313" cy="175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47" name="Rectangle 6">
            <a:extLst>
              <a:ext uri="{FF2B5EF4-FFF2-40B4-BE49-F238E27FC236}">
                <a16:creationId xmlns:a16="http://schemas.microsoft.com/office/drawing/2014/main" id="{E8E395FE-8455-D433-B24A-BEF950254AE4}"/>
              </a:ext>
            </a:extLst>
          </p:cNvPr>
          <p:cNvSpPr>
            <a:spLocks noChangeArrowheads="1"/>
          </p:cNvSpPr>
          <p:nvPr/>
        </p:nvSpPr>
        <p:spPr bwMode="auto">
          <a:xfrm rot="10680000" flipV="1">
            <a:off x="5049838" y="828675"/>
            <a:ext cx="1763712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Ντοματάκια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Τοματίνια​</a:t>
            </a:r>
          </a:p>
        </p:txBody>
      </p:sp>
      <p:pic>
        <p:nvPicPr>
          <p:cNvPr id="10248" name="Picture 7">
            <a:extLst>
              <a:ext uri="{FF2B5EF4-FFF2-40B4-BE49-F238E27FC236}">
                <a16:creationId xmlns:a16="http://schemas.microsoft.com/office/drawing/2014/main" id="{F1288734-89A5-41DC-1A1F-ED4FEC82A1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0000">
            <a:off x="6443663" y="1306513"/>
            <a:ext cx="2422525" cy="1754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49" name="Picture 8">
            <a:extLst>
              <a:ext uri="{FF2B5EF4-FFF2-40B4-BE49-F238E27FC236}">
                <a16:creationId xmlns:a16="http://schemas.microsoft.com/office/drawing/2014/main" id="{4453EA53-192F-4903-0026-A077F5D98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3825" y="3778250"/>
            <a:ext cx="1912938" cy="187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50" name="Rectangle 9">
            <a:extLst>
              <a:ext uri="{FF2B5EF4-FFF2-40B4-BE49-F238E27FC236}">
                <a16:creationId xmlns:a16="http://schemas.microsoft.com/office/drawing/2014/main" id="{E74719CC-E59C-5D78-980C-7B1A906F60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63813" y="2992438"/>
            <a:ext cx="233680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Λευκή μελιτζάνα</a:t>
            </a:r>
          </a:p>
        </p:txBody>
      </p:sp>
      <p:sp>
        <p:nvSpPr>
          <p:cNvPr id="10251" name="Rectangle 10">
            <a:extLst>
              <a:ext uri="{FF2B5EF4-FFF2-40B4-BE49-F238E27FC236}">
                <a16:creationId xmlns:a16="http://schemas.microsoft.com/office/drawing/2014/main" id="{FD922EE9-788E-C739-9530-95CFF1620D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8" y="792163"/>
            <a:ext cx="1524000" cy="340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Κάπαρη</a:t>
            </a:r>
          </a:p>
        </p:txBody>
      </p:sp>
      <p:sp>
        <p:nvSpPr>
          <p:cNvPr id="10252" name="Text Box 11">
            <a:extLst>
              <a:ext uri="{FF2B5EF4-FFF2-40B4-BE49-F238E27FC236}">
                <a16:creationId xmlns:a16="http://schemas.microsoft.com/office/drawing/2014/main" id="{2AF88BD4-152E-4B3B-B921-86EB9830EB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" y="3733800"/>
            <a:ext cx="2286000" cy="395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Κρόκος</a:t>
            </a:r>
          </a:p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l" altLang="en-US" sz="2000" b="1" i="1">
                <a:solidFill>
                  <a:srgbClr val="000000"/>
                </a:solidFill>
                <a:latin typeface="Arial" panose="020B0604020202020204" pitchFamily="34" charset="0"/>
              </a:rPr>
              <a:t>σαφράν</a:t>
            </a:r>
          </a:p>
        </p:txBody>
      </p:sp>
      <p:pic>
        <p:nvPicPr>
          <p:cNvPr id="10253" name="Picture 12">
            <a:extLst>
              <a:ext uri="{FF2B5EF4-FFF2-40B4-BE49-F238E27FC236}">
                <a16:creationId xmlns:a16="http://schemas.microsoft.com/office/drawing/2014/main" id="{9AB45B96-DA7A-ACA4-F019-C624501517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438" y="4679950"/>
            <a:ext cx="2524125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54" name="Text Box 13">
            <a:extLst>
              <a:ext uri="{FF2B5EF4-FFF2-40B4-BE49-F238E27FC236}">
                <a16:creationId xmlns:a16="http://schemas.microsoft.com/office/drawing/2014/main" id="{F46992C5-16C5-24D7-BEE5-E003212357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41344" y="4065985"/>
            <a:ext cx="2232025" cy="33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" altLang="en-US" sz="1600" b="1" i="1" dirty="0">
                <a:solidFill>
                  <a:srgbClr val="000000"/>
                </a:solidFill>
                <a:latin typeface="Arial" panose="020B0604020202020204" pitchFamily="34" charset="0"/>
              </a:rPr>
              <a:t>Φάβα</a:t>
            </a:r>
          </a:p>
        </p:txBody>
      </p:sp>
      <p:pic>
        <p:nvPicPr>
          <p:cNvPr id="10255" name="Picture 14">
            <a:extLst>
              <a:ext uri="{FF2B5EF4-FFF2-40B4-BE49-F238E27FC236}">
                <a16:creationId xmlns:a16="http://schemas.microsoft.com/office/drawing/2014/main" id="{B204B565-95A1-5154-A5C4-7A063BA62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6763" y="3778250"/>
            <a:ext cx="1962150" cy="191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10256" name="Picture 15">
            <a:extLst>
              <a:ext uri="{FF2B5EF4-FFF2-40B4-BE49-F238E27FC236}">
                <a16:creationId xmlns:a16="http://schemas.microsoft.com/office/drawing/2014/main" id="{AD9CBB5F-F8DC-B8EA-3148-9B21D3BFD6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1295400"/>
            <a:ext cx="2184400" cy="163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0257" name="Text Box 16">
            <a:extLst>
              <a:ext uri="{FF2B5EF4-FFF2-40B4-BE49-F238E27FC236}">
                <a16:creationId xmlns:a16="http://schemas.microsoft.com/office/drawing/2014/main" id="{8BB7674E-E83D-9556-3D28-479596B8E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8513" y="3095625"/>
            <a:ext cx="1944687" cy="57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2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1pPr>
            <a:lvl2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2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3pPr>
            <a:lvl4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4pPr>
            <a:lvl5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5pPr>
            <a:lvl6pPr marL="25146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6pPr>
            <a:lvl7pPr marL="29718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7pPr>
            <a:lvl8pPr marL="34290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8pPr>
            <a:lvl9pPr marL="3886200" indent="-228600" defTabSz="449263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595959"/>
                </a:solidFill>
                <a:latin typeface="News Gothic MT" panose="020B0504020203020204" pitchFamily="34" charset="0"/>
                <a:cs typeface="Lucida Sans Unicode" panose="020B0602030504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" altLang="en-US" sz="1600" b="1">
                <a:solidFill>
                  <a:srgbClr val="000000"/>
                </a:solidFill>
                <a:latin typeface="Arial" panose="020B0604020202020204" pitchFamily="34" charset="0"/>
              </a:rPr>
              <a:t>φιστίκια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5BB6060F-EF59-067F-B7EA-C50C67A45A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" altLang="en-US"/>
              <a:t>Φάβα και φιστίκια</a:t>
            </a:r>
          </a:p>
        </p:txBody>
      </p:sp>
      <p:sp>
        <p:nvSpPr>
          <p:cNvPr id="12291" name="Content Placeholder 3">
            <a:extLst>
              <a:ext uri="{FF2B5EF4-FFF2-40B4-BE49-F238E27FC236}">
                <a16:creationId xmlns:a16="http://schemas.microsoft.com/office/drawing/2014/main" id="{58CE6F45-1B9B-27A7-B9E2-1313CD8EA6B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marL="0" indent="0"/>
            <a:r>
              <a:rPr lang="el" altLang="en-US" b="1" dirty="0">
                <a:solidFill>
                  <a:srgbClr val="000000"/>
                </a:solidFill>
                <a:latin typeface="PFBrummell"/>
              </a:rPr>
              <a:t>Η γη της Σαντορίνης δεν είναι εύκολη υπόθεση. Ποτέ δεν ήταν: ένα αδρανές, αλλά </a:t>
            </a:r>
            <a:r>
              <a:rPr lang="el-GR" altLang="en-US" b="1" dirty="0">
                <a:solidFill>
                  <a:srgbClr val="000000"/>
                </a:solidFill>
                <a:latin typeface="PFBrummell"/>
              </a:rPr>
              <a:t>ενεργό</a:t>
            </a:r>
            <a:r>
              <a:rPr lang="el" altLang="en-US" b="1" dirty="0">
                <a:solidFill>
                  <a:srgbClr val="000000"/>
                </a:solidFill>
                <a:latin typeface="PFBrummell"/>
              </a:rPr>
              <a:t> ηφαίστειο στη μέση του Αιγαίου, μια άνυδρη, ξερή γη και ένας ήλιος τόσο δυνατός που καίει τα πάντα.</a:t>
            </a:r>
            <a:endParaRPr lang="en-US" altLang="en-US" dirty="0"/>
          </a:p>
        </p:txBody>
      </p:sp>
      <p:pic>
        <p:nvPicPr>
          <p:cNvPr id="12292" name="Picture 2">
            <a:extLst>
              <a:ext uri="{FF2B5EF4-FFF2-40B4-BE49-F238E27FC236}">
                <a16:creationId xmlns:a16="http://schemas.microsoft.com/office/drawing/2014/main" id="{82CD52BD-17B2-3CAB-CF19-DEE3B44862EF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600200"/>
            <a:ext cx="4491038" cy="3582988"/>
          </a:xfr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News Gothic MT"/>
        <a:ea typeface=""/>
        <a:cs typeface="Lucida Sans Unicode"/>
      </a:majorFont>
      <a:minorFont>
        <a:latin typeface="News Gothic MT"/>
        <a:ea typeface=""/>
        <a:cs typeface="Lucida Sans Unicode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News Gothic MT" panose="020B0604020202020204" pitchFamily="34" charset="0"/>
            <a:cs typeface="Lucida Sans Unicode" panose="020B0602030504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anose="02020603050405020304" pitchFamily="18" charset="0"/>
          <a:buNone/>
          <a:tabLst/>
          <a:defRPr kumimoji="0" lang="en-GB" altLang="en-US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News Gothic MT" panose="020B0604020202020204" pitchFamily="34" charset="0"/>
            <a:cs typeface="Lucida Sans Unicode" panose="020B0602030504020204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3341</TotalTime>
  <Words>113</Words>
  <Application>Microsoft Office PowerPoint</Application>
  <PresentationFormat>On-screen Show (4:3)</PresentationFormat>
  <Paragraphs>33</Paragraphs>
  <Slides>6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News Gothic MT</vt:lpstr>
      <vt:lpstr>PFBrummell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Φάβα και φιστίκια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Σαντορίνη</dc:title>
  <dc:creator>Anna S.</dc:creator>
  <cp:lastModifiedBy>Ifigenia Georgiadou</cp:lastModifiedBy>
  <cp:revision>295</cp:revision>
  <cp:lastPrinted>1601-01-01T00:00:00Z</cp:lastPrinted>
  <dcterms:created xsi:type="dcterms:W3CDTF">2014-05-08T08:39:56Z</dcterms:created>
  <dcterms:modified xsi:type="dcterms:W3CDTF">2025-12-28T20:10:50Z</dcterms:modified>
</cp:coreProperties>
</file>