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e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CAF52-87F8-63A5-F9FA-EAAF53F13F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7014C3E-7EAE-6E63-29FE-909BD76770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5A6DE6-A143-F4F0-36CC-9DDD61E8D6ED}"/>
              </a:ext>
            </a:extLst>
          </p:cNvPr>
          <p:cNvSpPr>
            <a:spLocks noGrp="1"/>
          </p:cNvSpPr>
          <p:nvPr>
            <p:ph type="dt" sz="half" idx="10"/>
          </p:nvPr>
        </p:nvSpPr>
        <p:spPr/>
        <p:txBody>
          <a:bodyPr/>
          <a:lstStyle/>
          <a:p>
            <a:fld id="{D04B8E0D-82C2-4E5D-8174-B24C454EA90F}" type="datetimeFigureOut">
              <a:rPr lang="en-US" smtClean="0"/>
              <a:t>12/28/2025</a:t>
            </a:fld>
            <a:endParaRPr lang="en-US"/>
          </a:p>
        </p:txBody>
      </p:sp>
      <p:sp>
        <p:nvSpPr>
          <p:cNvPr id="5" name="Footer Placeholder 4">
            <a:extLst>
              <a:ext uri="{FF2B5EF4-FFF2-40B4-BE49-F238E27FC236}">
                <a16:creationId xmlns:a16="http://schemas.microsoft.com/office/drawing/2014/main" id="{833F05F1-577C-2551-E1A4-1BB32BF829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92412C-B802-D983-B631-F84C169999BC}"/>
              </a:ext>
            </a:extLst>
          </p:cNvPr>
          <p:cNvSpPr>
            <a:spLocks noGrp="1"/>
          </p:cNvSpPr>
          <p:nvPr>
            <p:ph type="sldNum" sz="quarter" idx="12"/>
          </p:nvPr>
        </p:nvSpPr>
        <p:spPr/>
        <p:txBody>
          <a:bodyPr/>
          <a:lstStyle/>
          <a:p>
            <a:fld id="{C640B1B1-D898-4710-8942-E8425764BD96}" type="slidenum">
              <a:rPr lang="en-US" smtClean="0"/>
              <a:t>‹#›</a:t>
            </a:fld>
            <a:endParaRPr lang="en-US"/>
          </a:p>
        </p:txBody>
      </p:sp>
    </p:spTree>
    <p:extLst>
      <p:ext uri="{BB962C8B-B14F-4D97-AF65-F5344CB8AC3E}">
        <p14:creationId xmlns:p14="http://schemas.microsoft.com/office/powerpoint/2010/main" val="3865786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7C498-CE26-7EB0-351D-63443DCE85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A51D371-C013-E10B-22A9-AC899CE8AA3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895280-A336-94B2-A7AF-FD3385E7B351}"/>
              </a:ext>
            </a:extLst>
          </p:cNvPr>
          <p:cNvSpPr>
            <a:spLocks noGrp="1"/>
          </p:cNvSpPr>
          <p:nvPr>
            <p:ph type="dt" sz="half" idx="10"/>
          </p:nvPr>
        </p:nvSpPr>
        <p:spPr/>
        <p:txBody>
          <a:bodyPr/>
          <a:lstStyle/>
          <a:p>
            <a:fld id="{D04B8E0D-82C2-4E5D-8174-B24C454EA90F}" type="datetimeFigureOut">
              <a:rPr lang="en-US" smtClean="0"/>
              <a:t>12/28/2025</a:t>
            </a:fld>
            <a:endParaRPr lang="en-US"/>
          </a:p>
        </p:txBody>
      </p:sp>
      <p:sp>
        <p:nvSpPr>
          <p:cNvPr id="5" name="Footer Placeholder 4">
            <a:extLst>
              <a:ext uri="{FF2B5EF4-FFF2-40B4-BE49-F238E27FC236}">
                <a16:creationId xmlns:a16="http://schemas.microsoft.com/office/drawing/2014/main" id="{E9CE492F-4B3B-DD27-545F-37856BCA95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6E951A-53C2-7A60-4C95-78B9006F89F0}"/>
              </a:ext>
            </a:extLst>
          </p:cNvPr>
          <p:cNvSpPr>
            <a:spLocks noGrp="1"/>
          </p:cNvSpPr>
          <p:nvPr>
            <p:ph type="sldNum" sz="quarter" idx="12"/>
          </p:nvPr>
        </p:nvSpPr>
        <p:spPr/>
        <p:txBody>
          <a:bodyPr/>
          <a:lstStyle/>
          <a:p>
            <a:fld id="{C640B1B1-D898-4710-8942-E8425764BD96}" type="slidenum">
              <a:rPr lang="en-US" smtClean="0"/>
              <a:t>‹#›</a:t>
            </a:fld>
            <a:endParaRPr lang="en-US"/>
          </a:p>
        </p:txBody>
      </p:sp>
    </p:spTree>
    <p:extLst>
      <p:ext uri="{BB962C8B-B14F-4D97-AF65-F5344CB8AC3E}">
        <p14:creationId xmlns:p14="http://schemas.microsoft.com/office/powerpoint/2010/main" val="3671697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A5D72E-9E97-6A6E-4F1E-79C82A5C61C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F0EFAC5-C60B-8FF3-BA88-A7141ED134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2F5988-483E-60CA-6090-5775CBA116E8}"/>
              </a:ext>
            </a:extLst>
          </p:cNvPr>
          <p:cNvSpPr>
            <a:spLocks noGrp="1"/>
          </p:cNvSpPr>
          <p:nvPr>
            <p:ph type="dt" sz="half" idx="10"/>
          </p:nvPr>
        </p:nvSpPr>
        <p:spPr/>
        <p:txBody>
          <a:bodyPr/>
          <a:lstStyle/>
          <a:p>
            <a:fld id="{D04B8E0D-82C2-4E5D-8174-B24C454EA90F}" type="datetimeFigureOut">
              <a:rPr lang="en-US" smtClean="0"/>
              <a:t>12/28/2025</a:t>
            </a:fld>
            <a:endParaRPr lang="en-US"/>
          </a:p>
        </p:txBody>
      </p:sp>
      <p:sp>
        <p:nvSpPr>
          <p:cNvPr id="5" name="Footer Placeholder 4">
            <a:extLst>
              <a:ext uri="{FF2B5EF4-FFF2-40B4-BE49-F238E27FC236}">
                <a16:creationId xmlns:a16="http://schemas.microsoft.com/office/drawing/2014/main" id="{1F50864C-A84D-72F1-65B2-F98EA65AE9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889694-9BD3-4A48-AF48-0372E3CBF05A}"/>
              </a:ext>
            </a:extLst>
          </p:cNvPr>
          <p:cNvSpPr>
            <a:spLocks noGrp="1"/>
          </p:cNvSpPr>
          <p:nvPr>
            <p:ph type="sldNum" sz="quarter" idx="12"/>
          </p:nvPr>
        </p:nvSpPr>
        <p:spPr/>
        <p:txBody>
          <a:bodyPr/>
          <a:lstStyle/>
          <a:p>
            <a:fld id="{C640B1B1-D898-4710-8942-E8425764BD96}" type="slidenum">
              <a:rPr lang="en-US" smtClean="0"/>
              <a:t>‹#›</a:t>
            </a:fld>
            <a:endParaRPr lang="en-US"/>
          </a:p>
        </p:txBody>
      </p:sp>
    </p:spTree>
    <p:extLst>
      <p:ext uri="{BB962C8B-B14F-4D97-AF65-F5344CB8AC3E}">
        <p14:creationId xmlns:p14="http://schemas.microsoft.com/office/powerpoint/2010/main" val="3641072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95FB2-B174-CA7D-87FF-E64C6CC4A2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FC6C21-EF79-70E7-77D3-339145A678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3677DC-4865-5A37-CBDD-B5103A171F76}"/>
              </a:ext>
            </a:extLst>
          </p:cNvPr>
          <p:cNvSpPr>
            <a:spLocks noGrp="1"/>
          </p:cNvSpPr>
          <p:nvPr>
            <p:ph type="dt" sz="half" idx="10"/>
          </p:nvPr>
        </p:nvSpPr>
        <p:spPr/>
        <p:txBody>
          <a:bodyPr/>
          <a:lstStyle/>
          <a:p>
            <a:fld id="{D04B8E0D-82C2-4E5D-8174-B24C454EA90F}" type="datetimeFigureOut">
              <a:rPr lang="en-US" smtClean="0"/>
              <a:t>12/28/2025</a:t>
            </a:fld>
            <a:endParaRPr lang="en-US"/>
          </a:p>
        </p:txBody>
      </p:sp>
      <p:sp>
        <p:nvSpPr>
          <p:cNvPr id="5" name="Footer Placeholder 4">
            <a:extLst>
              <a:ext uri="{FF2B5EF4-FFF2-40B4-BE49-F238E27FC236}">
                <a16:creationId xmlns:a16="http://schemas.microsoft.com/office/drawing/2014/main" id="{AD764DCC-A6F9-EDC0-6F89-A56EBAFC28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98B352-AF20-4898-51DA-4ECBC783C92C}"/>
              </a:ext>
            </a:extLst>
          </p:cNvPr>
          <p:cNvSpPr>
            <a:spLocks noGrp="1"/>
          </p:cNvSpPr>
          <p:nvPr>
            <p:ph type="sldNum" sz="quarter" idx="12"/>
          </p:nvPr>
        </p:nvSpPr>
        <p:spPr/>
        <p:txBody>
          <a:bodyPr/>
          <a:lstStyle/>
          <a:p>
            <a:fld id="{C640B1B1-D898-4710-8942-E8425764BD96}" type="slidenum">
              <a:rPr lang="en-US" smtClean="0"/>
              <a:t>‹#›</a:t>
            </a:fld>
            <a:endParaRPr lang="en-US"/>
          </a:p>
        </p:txBody>
      </p:sp>
    </p:spTree>
    <p:extLst>
      <p:ext uri="{BB962C8B-B14F-4D97-AF65-F5344CB8AC3E}">
        <p14:creationId xmlns:p14="http://schemas.microsoft.com/office/powerpoint/2010/main" val="2628306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4745F-6D9D-4937-765C-3ECE1C27C94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0C6B710-1520-91D1-379D-FE73CB217C7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0C4A04-DFA2-6DD1-63D3-2920794E7C80}"/>
              </a:ext>
            </a:extLst>
          </p:cNvPr>
          <p:cNvSpPr>
            <a:spLocks noGrp="1"/>
          </p:cNvSpPr>
          <p:nvPr>
            <p:ph type="dt" sz="half" idx="10"/>
          </p:nvPr>
        </p:nvSpPr>
        <p:spPr/>
        <p:txBody>
          <a:bodyPr/>
          <a:lstStyle/>
          <a:p>
            <a:fld id="{D04B8E0D-82C2-4E5D-8174-B24C454EA90F}" type="datetimeFigureOut">
              <a:rPr lang="en-US" smtClean="0"/>
              <a:t>12/28/2025</a:t>
            </a:fld>
            <a:endParaRPr lang="en-US"/>
          </a:p>
        </p:txBody>
      </p:sp>
      <p:sp>
        <p:nvSpPr>
          <p:cNvPr id="5" name="Footer Placeholder 4">
            <a:extLst>
              <a:ext uri="{FF2B5EF4-FFF2-40B4-BE49-F238E27FC236}">
                <a16:creationId xmlns:a16="http://schemas.microsoft.com/office/drawing/2014/main" id="{37EE0E7F-8DB8-90EE-93C6-4CD4AA5861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1E851F-3C03-B820-0320-024DAFA930B1}"/>
              </a:ext>
            </a:extLst>
          </p:cNvPr>
          <p:cNvSpPr>
            <a:spLocks noGrp="1"/>
          </p:cNvSpPr>
          <p:nvPr>
            <p:ph type="sldNum" sz="quarter" idx="12"/>
          </p:nvPr>
        </p:nvSpPr>
        <p:spPr/>
        <p:txBody>
          <a:bodyPr/>
          <a:lstStyle/>
          <a:p>
            <a:fld id="{C640B1B1-D898-4710-8942-E8425764BD96}" type="slidenum">
              <a:rPr lang="en-US" smtClean="0"/>
              <a:t>‹#›</a:t>
            </a:fld>
            <a:endParaRPr lang="en-US"/>
          </a:p>
        </p:txBody>
      </p:sp>
    </p:spTree>
    <p:extLst>
      <p:ext uri="{BB962C8B-B14F-4D97-AF65-F5344CB8AC3E}">
        <p14:creationId xmlns:p14="http://schemas.microsoft.com/office/powerpoint/2010/main" val="3258483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81282-2E5B-6CC8-BC1B-237112291C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1ABE99-CB2F-0A4C-6169-44217464E71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022825A-22EA-0FF0-F8BC-1C53C1B43E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1437E2-A849-2C5E-CB39-F61041EF4CC5}"/>
              </a:ext>
            </a:extLst>
          </p:cNvPr>
          <p:cNvSpPr>
            <a:spLocks noGrp="1"/>
          </p:cNvSpPr>
          <p:nvPr>
            <p:ph type="dt" sz="half" idx="10"/>
          </p:nvPr>
        </p:nvSpPr>
        <p:spPr/>
        <p:txBody>
          <a:bodyPr/>
          <a:lstStyle/>
          <a:p>
            <a:fld id="{D04B8E0D-82C2-4E5D-8174-B24C454EA90F}" type="datetimeFigureOut">
              <a:rPr lang="en-US" smtClean="0"/>
              <a:t>12/28/2025</a:t>
            </a:fld>
            <a:endParaRPr lang="en-US"/>
          </a:p>
        </p:txBody>
      </p:sp>
      <p:sp>
        <p:nvSpPr>
          <p:cNvPr id="6" name="Footer Placeholder 5">
            <a:extLst>
              <a:ext uri="{FF2B5EF4-FFF2-40B4-BE49-F238E27FC236}">
                <a16:creationId xmlns:a16="http://schemas.microsoft.com/office/drawing/2014/main" id="{4554EA7B-7E59-3D53-43AD-55ABB30602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8F5F35-B1FE-84FC-7AB2-C18498ABB3C5}"/>
              </a:ext>
            </a:extLst>
          </p:cNvPr>
          <p:cNvSpPr>
            <a:spLocks noGrp="1"/>
          </p:cNvSpPr>
          <p:nvPr>
            <p:ph type="sldNum" sz="quarter" idx="12"/>
          </p:nvPr>
        </p:nvSpPr>
        <p:spPr/>
        <p:txBody>
          <a:bodyPr/>
          <a:lstStyle/>
          <a:p>
            <a:fld id="{C640B1B1-D898-4710-8942-E8425764BD96}" type="slidenum">
              <a:rPr lang="en-US" smtClean="0"/>
              <a:t>‹#›</a:t>
            </a:fld>
            <a:endParaRPr lang="en-US"/>
          </a:p>
        </p:txBody>
      </p:sp>
    </p:spTree>
    <p:extLst>
      <p:ext uri="{BB962C8B-B14F-4D97-AF65-F5344CB8AC3E}">
        <p14:creationId xmlns:p14="http://schemas.microsoft.com/office/powerpoint/2010/main" val="2238033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D7AA3-0DBE-C747-0E30-1A2C051BC86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135D4C7-AB69-F734-DFA2-C19E1CD86D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19A356-AA55-94E4-CE7E-F5CB36C075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CA684E4-B83F-0838-9D9C-51D3F92668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36967CD-7C41-0473-AAA6-B1DDA40F475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B704E48-E4EB-6B90-B0B5-4FEA7F02DADF}"/>
              </a:ext>
            </a:extLst>
          </p:cNvPr>
          <p:cNvSpPr>
            <a:spLocks noGrp="1"/>
          </p:cNvSpPr>
          <p:nvPr>
            <p:ph type="dt" sz="half" idx="10"/>
          </p:nvPr>
        </p:nvSpPr>
        <p:spPr/>
        <p:txBody>
          <a:bodyPr/>
          <a:lstStyle/>
          <a:p>
            <a:fld id="{D04B8E0D-82C2-4E5D-8174-B24C454EA90F}" type="datetimeFigureOut">
              <a:rPr lang="en-US" smtClean="0"/>
              <a:t>12/28/2025</a:t>
            </a:fld>
            <a:endParaRPr lang="en-US"/>
          </a:p>
        </p:txBody>
      </p:sp>
      <p:sp>
        <p:nvSpPr>
          <p:cNvPr id="8" name="Footer Placeholder 7">
            <a:extLst>
              <a:ext uri="{FF2B5EF4-FFF2-40B4-BE49-F238E27FC236}">
                <a16:creationId xmlns:a16="http://schemas.microsoft.com/office/drawing/2014/main" id="{6456350A-4A6F-9AFB-F79F-BD019162B6D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C4DA2A-74F7-EE58-37EA-3642945BE1B6}"/>
              </a:ext>
            </a:extLst>
          </p:cNvPr>
          <p:cNvSpPr>
            <a:spLocks noGrp="1"/>
          </p:cNvSpPr>
          <p:nvPr>
            <p:ph type="sldNum" sz="quarter" idx="12"/>
          </p:nvPr>
        </p:nvSpPr>
        <p:spPr/>
        <p:txBody>
          <a:bodyPr/>
          <a:lstStyle/>
          <a:p>
            <a:fld id="{C640B1B1-D898-4710-8942-E8425764BD96}" type="slidenum">
              <a:rPr lang="en-US" smtClean="0"/>
              <a:t>‹#›</a:t>
            </a:fld>
            <a:endParaRPr lang="en-US"/>
          </a:p>
        </p:txBody>
      </p:sp>
    </p:spTree>
    <p:extLst>
      <p:ext uri="{BB962C8B-B14F-4D97-AF65-F5344CB8AC3E}">
        <p14:creationId xmlns:p14="http://schemas.microsoft.com/office/powerpoint/2010/main" val="2942190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8F19B-92F7-ADE4-6762-ACF20A3DBAB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642DFCA-24A7-6185-CA8E-FC01689A8BF7}"/>
              </a:ext>
            </a:extLst>
          </p:cNvPr>
          <p:cNvSpPr>
            <a:spLocks noGrp="1"/>
          </p:cNvSpPr>
          <p:nvPr>
            <p:ph type="dt" sz="half" idx="10"/>
          </p:nvPr>
        </p:nvSpPr>
        <p:spPr/>
        <p:txBody>
          <a:bodyPr/>
          <a:lstStyle/>
          <a:p>
            <a:fld id="{D04B8E0D-82C2-4E5D-8174-B24C454EA90F}" type="datetimeFigureOut">
              <a:rPr lang="en-US" smtClean="0"/>
              <a:t>12/28/2025</a:t>
            </a:fld>
            <a:endParaRPr lang="en-US"/>
          </a:p>
        </p:txBody>
      </p:sp>
      <p:sp>
        <p:nvSpPr>
          <p:cNvPr id="4" name="Footer Placeholder 3">
            <a:extLst>
              <a:ext uri="{FF2B5EF4-FFF2-40B4-BE49-F238E27FC236}">
                <a16:creationId xmlns:a16="http://schemas.microsoft.com/office/drawing/2014/main" id="{630983F1-5CFB-C14C-AE2D-C0F1AADC344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577B73D-363E-7E1C-B799-C14D1B5917FA}"/>
              </a:ext>
            </a:extLst>
          </p:cNvPr>
          <p:cNvSpPr>
            <a:spLocks noGrp="1"/>
          </p:cNvSpPr>
          <p:nvPr>
            <p:ph type="sldNum" sz="quarter" idx="12"/>
          </p:nvPr>
        </p:nvSpPr>
        <p:spPr/>
        <p:txBody>
          <a:bodyPr/>
          <a:lstStyle/>
          <a:p>
            <a:fld id="{C640B1B1-D898-4710-8942-E8425764BD96}" type="slidenum">
              <a:rPr lang="en-US" smtClean="0"/>
              <a:t>‹#›</a:t>
            </a:fld>
            <a:endParaRPr lang="en-US"/>
          </a:p>
        </p:txBody>
      </p:sp>
    </p:spTree>
    <p:extLst>
      <p:ext uri="{BB962C8B-B14F-4D97-AF65-F5344CB8AC3E}">
        <p14:creationId xmlns:p14="http://schemas.microsoft.com/office/powerpoint/2010/main" val="2723234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328792-B99E-50A2-0B17-663938FD1F78}"/>
              </a:ext>
            </a:extLst>
          </p:cNvPr>
          <p:cNvSpPr>
            <a:spLocks noGrp="1"/>
          </p:cNvSpPr>
          <p:nvPr>
            <p:ph type="dt" sz="half" idx="10"/>
          </p:nvPr>
        </p:nvSpPr>
        <p:spPr/>
        <p:txBody>
          <a:bodyPr/>
          <a:lstStyle/>
          <a:p>
            <a:fld id="{D04B8E0D-82C2-4E5D-8174-B24C454EA90F}" type="datetimeFigureOut">
              <a:rPr lang="en-US" smtClean="0"/>
              <a:t>12/28/2025</a:t>
            </a:fld>
            <a:endParaRPr lang="en-US"/>
          </a:p>
        </p:txBody>
      </p:sp>
      <p:sp>
        <p:nvSpPr>
          <p:cNvPr id="3" name="Footer Placeholder 2">
            <a:extLst>
              <a:ext uri="{FF2B5EF4-FFF2-40B4-BE49-F238E27FC236}">
                <a16:creationId xmlns:a16="http://schemas.microsoft.com/office/drawing/2014/main" id="{1C5849B2-1023-7186-E7FF-9AEC60242CF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59DD220-190D-C404-43A4-63BBA1D3FDA9}"/>
              </a:ext>
            </a:extLst>
          </p:cNvPr>
          <p:cNvSpPr>
            <a:spLocks noGrp="1"/>
          </p:cNvSpPr>
          <p:nvPr>
            <p:ph type="sldNum" sz="quarter" idx="12"/>
          </p:nvPr>
        </p:nvSpPr>
        <p:spPr/>
        <p:txBody>
          <a:bodyPr/>
          <a:lstStyle/>
          <a:p>
            <a:fld id="{C640B1B1-D898-4710-8942-E8425764BD96}" type="slidenum">
              <a:rPr lang="en-US" smtClean="0"/>
              <a:t>‹#›</a:t>
            </a:fld>
            <a:endParaRPr lang="en-US"/>
          </a:p>
        </p:txBody>
      </p:sp>
    </p:spTree>
    <p:extLst>
      <p:ext uri="{BB962C8B-B14F-4D97-AF65-F5344CB8AC3E}">
        <p14:creationId xmlns:p14="http://schemas.microsoft.com/office/powerpoint/2010/main" val="3568811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0E2C9-DDB1-58EC-2976-AAF7877D4B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92B51B-3C9B-1653-75AA-A0AE9D9585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1871036-E4B5-5253-B91A-A5975FF9DA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843D68-332E-68DD-F2FA-9E489FAE76B7}"/>
              </a:ext>
            </a:extLst>
          </p:cNvPr>
          <p:cNvSpPr>
            <a:spLocks noGrp="1"/>
          </p:cNvSpPr>
          <p:nvPr>
            <p:ph type="dt" sz="half" idx="10"/>
          </p:nvPr>
        </p:nvSpPr>
        <p:spPr/>
        <p:txBody>
          <a:bodyPr/>
          <a:lstStyle/>
          <a:p>
            <a:fld id="{D04B8E0D-82C2-4E5D-8174-B24C454EA90F}" type="datetimeFigureOut">
              <a:rPr lang="en-US" smtClean="0"/>
              <a:t>12/28/2025</a:t>
            </a:fld>
            <a:endParaRPr lang="en-US"/>
          </a:p>
        </p:txBody>
      </p:sp>
      <p:sp>
        <p:nvSpPr>
          <p:cNvPr id="6" name="Footer Placeholder 5">
            <a:extLst>
              <a:ext uri="{FF2B5EF4-FFF2-40B4-BE49-F238E27FC236}">
                <a16:creationId xmlns:a16="http://schemas.microsoft.com/office/drawing/2014/main" id="{0BA578A7-F1C6-58DB-D476-2B6966FFAC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87F1CD-F4A9-EA31-042C-97928AA0053D}"/>
              </a:ext>
            </a:extLst>
          </p:cNvPr>
          <p:cNvSpPr>
            <a:spLocks noGrp="1"/>
          </p:cNvSpPr>
          <p:nvPr>
            <p:ph type="sldNum" sz="quarter" idx="12"/>
          </p:nvPr>
        </p:nvSpPr>
        <p:spPr/>
        <p:txBody>
          <a:bodyPr/>
          <a:lstStyle/>
          <a:p>
            <a:fld id="{C640B1B1-D898-4710-8942-E8425764BD96}" type="slidenum">
              <a:rPr lang="en-US" smtClean="0"/>
              <a:t>‹#›</a:t>
            </a:fld>
            <a:endParaRPr lang="en-US"/>
          </a:p>
        </p:txBody>
      </p:sp>
    </p:spTree>
    <p:extLst>
      <p:ext uri="{BB962C8B-B14F-4D97-AF65-F5344CB8AC3E}">
        <p14:creationId xmlns:p14="http://schemas.microsoft.com/office/powerpoint/2010/main" val="314557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761AF-A3E8-D40B-6E0A-E6F77F0869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59B8836-FB5F-DEDF-D541-FE465396F5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EEB1A1E-6FAC-8451-FEDA-6CA102FA48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0701CC-FC87-9A86-C4EE-DD4E80A0D194}"/>
              </a:ext>
            </a:extLst>
          </p:cNvPr>
          <p:cNvSpPr>
            <a:spLocks noGrp="1"/>
          </p:cNvSpPr>
          <p:nvPr>
            <p:ph type="dt" sz="half" idx="10"/>
          </p:nvPr>
        </p:nvSpPr>
        <p:spPr/>
        <p:txBody>
          <a:bodyPr/>
          <a:lstStyle/>
          <a:p>
            <a:fld id="{D04B8E0D-82C2-4E5D-8174-B24C454EA90F}" type="datetimeFigureOut">
              <a:rPr lang="en-US" smtClean="0"/>
              <a:t>12/28/2025</a:t>
            </a:fld>
            <a:endParaRPr lang="en-US"/>
          </a:p>
        </p:txBody>
      </p:sp>
      <p:sp>
        <p:nvSpPr>
          <p:cNvPr id="6" name="Footer Placeholder 5">
            <a:extLst>
              <a:ext uri="{FF2B5EF4-FFF2-40B4-BE49-F238E27FC236}">
                <a16:creationId xmlns:a16="http://schemas.microsoft.com/office/drawing/2014/main" id="{BE089296-5F78-80FA-12F9-A7622131C3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A69C21-418A-C270-4966-554412489E18}"/>
              </a:ext>
            </a:extLst>
          </p:cNvPr>
          <p:cNvSpPr>
            <a:spLocks noGrp="1"/>
          </p:cNvSpPr>
          <p:nvPr>
            <p:ph type="sldNum" sz="quarter" idx="12"/>
          </p:nvPr>
        </p:nvSpPr>
        <p:spPr/>
        <p:txBody>
          <a:bodyPr/>
          <a:lstStyle/>
          <a:p>
            <a:fld id="{C640B1B1-D898-4710-8942-E8425764BD96}" type="slidenum">
              <a:rPr lang="en-US" smtClean="0"/>
              <a:t>‹#›</a:t>
            </a:fld>
            <a:endParaRPr lang="en-US"/>
          </a:p>
        </p:txBody>
      </p:sp>
    </p:spTree>
    <p:extLst>
      <p:ext uri="{BB962C8B-B14F-4D97-AF65-F5344CB8AC3E}">
        <p14:creationId xmlns:p14="http://schemas.microsoft.com/office/powerpoint/2010/main" val="1249452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21D125-F52C-8F48-3440-21447B952B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94A64BC-939F-69EE-3C95-881468CDC7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6FB998-17A2-BA05-9DB9-C5D9C0D334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4B8E0D-82C2-4E5D-8174-B24C454EA90F}" type="datetimeFigureOut">
              <a:rPr lang="en-US" smtClean="0"/>
              <a:t>12/28/2025</a:t>
            </a:fld>
            <a:endParaRPr lang="en-US"/>
          </a:p>
        </p:txBody>
      </p:sp>
      <p:sp>
        <p:nvSpPr>
          <p:cNvPr id="5" name="Footer Placeholder 4">
            <a:extLst>
              <a:ext uri="{FF2B5EF4-FFF2-40B4-BE49-F238E27FC236}">
                <a16:creationId xmlns:a16="http://schemas.microsoft.com/office/drawing/2014/main" id="{550421A1-3EF8-2CE9-29AF-3DA92CCE44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F736B4-362D-4FA2-094B-A319DD7390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0B1B1-D898-4710-8942-E8425764BD96}" type="slidenum">
              <a:rPr lang="en-US" smtClean="0"/>
              <a:t>‹#›</a:t>
            </a:fld>
            <a:endParaRPr lang="en-US"/>
          </a:p>
        </p:txBody>
      </p:sp>
    </p:spTree>
    <p:extLst>
      <p:ext uri="{BB962C8B-B14F-4D97-AF65-F5344CB8AC3E}">
        <p14:creationId xmlns:p14="http://schemas.microsoft.com/office/powerpoint/2010/main" val="34314833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greeka.com/greece-history/famous-people/pericles/"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greeka.com/greece-history/famous-people/leonidas/"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www.greeka.com/greece-history/famous-people/solon/"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greeka.com/greece-history/famous-people/hippocrates/"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greeka.com/crete/chania/history/famous-people/el-greco-chania/"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greeka.com/crete/heraklion/history/famous-people/nikos-kazantzakis/"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www.greeka.com/greece-history/famous-people/constantine-cavafy/"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greeka.com/greece-history/famous-people/maria-callas/"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5D456-AB7F-00ED-90CD-C6FC6CB74019}"/>
              </a:ext>
            </a:extLst>
          </p:cNvPr>
          <p:cNvSpPr>
            <a:spLocks noGrp="1"/>
          </p:cNvSpPr>
          <p:nvPr>
            <p:ph type="ctrTitle"/>
          </p:nvPr>
        </p:nvSpPr>
        <p:spPr>
          <a:xfrm>
            <a:off x="672630" y="-471875"/>
            <a:ext cx="10924032" cy="2153038"/>
          </a:xfrm>
        </p:spPr>
        <p:txBody>
          <a:bodyPr/>
          <a:lstStyle/>
          <a:p>
            <a:endParaRPr lang="en-US" dirty="0"/>
          </a:p>
        </p:txBody>
      </p:sp>
      <p:sp>
        <p:nvSpPr>
          <p:cNvPr id="3" name="Subtitle 2">
            <a:extLst>
              <a:ext uri="{FF2B5EF4-FFF2-40B4-BE49-F238E27FC236}">
                <a16:creationId xmlns:a16="http://schemas.microsoft.com/office/drawing/2014/main" id="{49FA3D70-0F76-8A9A-DD3E-234076F586ED}"/>
              </a:ext>
            </a:extLst>
          </p:cNvPr>
          <p:cNvSpPr>
            <a:spLocks noGrp="1"/>
          </p:cNvSpPr>
          <p:nvPr>
            <p:ph type="subTitle" idx="1"/>
          </p:nvPr>
        </p:nvSpPr>
        <p:spPr>
          <a:xfrm>
            <a:off x="1524000" y="3602038"/>
            <a:ext cx="9144000" cy="2774378"/>
          </a:xfrm>
        </p:spPr>
        <p:txBody>
          <a:bodyPr>
            <a:normAutofit lnSpcReduction="10000"/>
          </a:bodyPr>
          <a:lstStyle/>
          <a:p>
            <a:r>
              <a:rPr lang="el" sz="4400" b="1" dirty="0">
                <a:solidFill>
                  <a:srgbClr val="0070C0"/>
                </a:solidFill>
              </a:rPr>
              <a:t>Ελληνικές Ιστορικές Προσωπικότητες</a:t>
            </a:r>
          </a:p>
          <a:p>
            <a:r>
              <a:rPr lang="el" sz="3200" b="1"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rPr>
              <a:t>Μια πρωτότυπη παρουσίαση που ετοιμάστηκε από το ΚΕΝΤΡΟ ΕΛΛΗΝΙΚΟΥ ΠΟΛΙΤΙΣΜΟΥ </a:t>
            </a:r>
            <a:r>
              <a:rPr lang="el" sz="3200" b="1" kern="100" dirty="0">
                <a:solidFill>
                  <a:srgbClr val="FFC000"/>
                </a:solidFill>
                <a:effectLst/>
                <a:latin typeface="Aptos" panose="020B0004020202020204" pitchFamily="34" charset="0"/>
                <a:ea typeface="Aptos" panose="020B0004020202020204" pitchFamily="34" charset="0"/>
                <a:cs typeface="Times New Roman" panose="02020603050405020304" pitchFamily="18" charset="0"/>
              </a:rPr>
              <a:t>VIP Project EU</a:t>
            </a:r>
          </a:p>
          <a:p>
            <a:endParaRPr lang="en-US" sz="3200" b="1" dirty="0">
              <a:solidFill>
                <a:srgbClr val="0070C0"/>
              </a:solidFill>
            </a:endParaRPr>
          </a:p>
          <a:p>
            <a:r>
              <a:rPr lang="el" sz="3200" b="1" dirty="0">
                <a:solidFill>
                  <a:srgbClr val="0070C0"/>
                </a:solidFill>
              </a:rPr>
              <a:t>26</a:t>
            </a:r>
          </a:p>
        </p:txBody>
      </p:sp>
      <p:pic>
        <p:nvPicPr>
          <p:cNvPr id="6146" name="Picture 2" descr="Top 15 Influential Ancient Greeks - ellines.com">
            <a:extLst>
              <a:ext uri="{FF2B5EF4-FFF2-40B4-BE49-F238E27FC236}">
                <a16:creationId xmlns:a16="http://schemas.microsoft.com/office/drawing/2014/main" id="{8B893F2E-A1DB-8F3E-0890-EA2A15EA09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1537" y="207264"/>
            <a:ext cx="9046464" cy="3126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350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7ED01-FAAF-23ED-8D65-70C1A2011B28}"/>
              </a:ext>
            </a:extLst>
          </p:cNvPr>
          <p:cNvSpPr>
            <a:spLocks noGrp="1"/>
          </p:cNvSpPr>
          <p:nvPr>
            <p:ph type="title"/>
          </p:nvPr>
        </p:nvSpPr>
        <p:spPr/>
        <p:txBody>
          <a:bodyPr/>
          <a:lstStyle/>
          <a:p>
            <a:r>
              <a:rPr lang="el" b="0" i="0" u="none" strike="noStrike" dirty="0">
                <a:solidFill>
                  <a:srgbClr val="455A64"/>
                </a:solidFill>
                <a:effectLst/>
                <a:latin typeface="Poppins" panose="00000500000000000000" pitchFamily="2" charset="0"/>
                <a:hlinkClick r:id="rId2" tooltip="Pericles, the Inspired Statesman"/>
              </a:rPr>
              <a:t>Περικλής, ο εμπνευσμένος πολιτικός</a:t>
            </a:r>
            <a:endParaRPr lang="en-US" dirty="0"/>
          </a:p>
        </p:txBody>
      </p:sp>
      <p:sp>
        <p:nvSpPr>
          <p:cNvPr id="4" name="Content Placeholder 3">
            <a:extLst>
              <a:ext uri="{FF2B5EF4-FFF2-40B4-BE49-F238E27FC236}">
                <a16:creationId xmlns:a16="http://schemas.microsoft.com/office/drawing/2014/main" id="{4B9A80E4-6ACF-F178-C6EB-53A8849A87B2}"/>
              </a:ext>
            </a:extLst>
          </p:cNvPr>
          <p:cNvSpPr>
            <a:spLocks noGrp="1"/>
          </p:cNvSpPr>
          <p:nvPr>
            <p:ph sz="half" idx="2"/>
          </p:nvPr>
        </p:nvSpPr>
        <p:spPr/>
        <p:txBody>
          <a:bodyPr>
            <a:normAutofit fontScale="70000" lnSpcReduction="20000"/>
          </a:bodyPr>
          <a:lstStyle/>
          <a:p>
            <a:r>
              <a:rPr lang="el" b="0" i="0" dirty="0">
                <a:solidFill>
                  <a:srgbClr val="455A64"/>
                </a:solidFill>
                <a:effectLst/>
                <a:latin typeface="Poppins" panose="00000500000000000000" pitchFamily="2" charset="0"/>
              </a:rPr>
              <a:t>Ο Περικλής (495-429 π.Χ.) ήταν ο άνθρωπος που οδήγησε την Αθήνα στη δόξα της.</a:t>
            </a:r>
          </a:p>
          <a:p>
            <a:r>
              <a:rPr lang="el" b="0" i="0" dirty="0">
                <a:solidFill>
                  <a:srgbClr val="455A64"/>
                </a:solidFill>
                <a:effectLst/>
                <a:latin typeface="Poppins" panose="00000500000000000000" pitchFamily="2" charset="0"/>
              </a:rPr>
              <a:t>Εμπνευσμένος πολιτικός, γενναίος στρατηγός και πειστικός ρήτορας, ο Περικλής οδήγησε την πόλη του στην κορυφή.</a:t>
            </a:r>
          </a:p>
          <a:p>
            <a:r>
              <a:rPr lang="el" b="0" i="0" dirty="0">
                <a:solidFill>
                  <a:srgbClr val="455A64"/>
                </a:solidFill>
                <a:effectLst/>
                <a:latin typeface="Poppins" panose="00000500000000000000" pitchFamily="2" charset="0"/>
              </a:rPr>
              <a:t>Υπό την καθοδήγησή του η Αθήνα έγινε η μεγαλύτερη ναυτική δύναμη σε όλη την Ελλάδα, χτίστηκε η Ακρόπολη και αναπτύχθηκε ο πολιτισμός.</a:t>
            </a:r>
          </a:p>
          <a:p>
            <a:r>
              <a:rPr lang="el" b="0" i="0" dirty="0">
                <a:solidFill>
                  <a:srgbClr val="455A64"/>
                </a:solidFill>
                <a:effectLst/>
                <a:latin typeface="Poppins" panose="00000500000000000000" pitchFamily="2" charset="0"/>
              </a:rPr>
              <a:t>Γεννημένος το 495 π.Χ., έλαβε μέρος σε πολλές μάχες και παρέμεινε ηγέτης της πόλης για 40 χρόνια.</a:t>
            </a:r>
          </a:p>
          <a:p>
            <a:r>
              <a:rPr lang="el" b="0" i="0" dirty="0">
                <a:solidFill>
                  <a:srgbClr val="455A64"/>
                </a:solidFill>
                <a:effectLst/>
                <a:latin typeface="Poppins" panose="00000500000000000000" pitchFamily="2" charset="0"/>
              </a:rPr>
              <a:t>Μετά τον θάνατό του, η Αθήνα έχασε την δύναμή του και δεν κατάφερε ποτέ να ανακάμψει από αυτήν την απώλεια.</a:t>
            </a:r>
            <a:endParaRPr lang="en-US" dirty="0"/>
          </a:p>
        </p:txBody>
      </p:sp>
      <p:pic>
        <p:nvPicPr>
          <p:cNvPr id="2050" name="Picture 2" descr="Pericles, the Inspired Statesman">
            <a:extLst>
              <a:ext uri="{FF2B5EF4-FFF2-40B4-BE49-F238E27FC236}">
                <a16:creationId xmlns:a16="http://schemas.microsoft.com/office/drawing/2014/main" id="{7A820096-4E9A-33B9-97B3-85C7E136A123}"/>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38200" y="2274094"/>
            <a:ext cx="5181600" cy="345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7757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F02F9-7B1F-17D1-F786-C70271F84478}"/>
              </a:ext>
            </a:extLst>
          </p:cNvPr>
          <p:cNvSpPr>
            <a:spLocks noGrp="1"/>
          </p:cNvSpPr>
          <p:nvPr>
            <p:ph type="title"/>
          </p:nvPr>
        </p:nvSpPr>
        <p:spPr/>
        <p:txBody>
          <a:bodyPr/>
          <a:lstStyle/>
          <a:p>
            <a:r>
              <a:rPr lang="el" b="0" i="0" u="none" strike="noStrike" dirty="0">
                <a:solidFill>
                  <a:srgbClr val="455A64"/>
                </a:solidFill>
                <a:effectLst/>
                <a:latin typeface="Poppins" panose="00000500000000000000" pitchFamily="2" charset="0"/>
                <a:hlinkClick r:id="rId2" tooltip="Leonidas, the legendary King of Sparta"/>
              </a:rPr>
              <a:t>Λεωνίδας, ο θρυλικός βασιλιάς της Σπάρτης</a:t>
            </a:r>
            <a:endParaRPr lang="en-US" dirty="0"/>
          </a:p>
        </p:txBody>
      </p:sp>
      <p:sp>
        <p:nvSpPr>
          <p:cNvPr id="3" name="Content Placeholder 2">
            <a:extLst>
              <a:ext uri="{FF2B5EF4-FFF2-40B4-BE49-F238E27FC236}">
                <a16:creationId xmlns:a16="http://schemas.microsoft.com/office/drawing/2014/main" id="{AFD7906B-4D73-09A3-F03B-9CCF7ACC2D00}"/>
              </a:ext>
            </a:extLst>
          </p:cNvPr>
          <p:cNvSpPr>
            <a:spLocks noGrp="1"/>
          </p:cNvSpPr>
          <p:nvPr>
            <p:ph sz="half" idx="1"/>
          </p:nvPr>
        </p:nvSpPr>
        <p:spPr/>
        <p:txBody>
          <a:bodyPr>
            <a:normAutofit fontScale="77500" lnSpcReduction="20000"/>
          </a:bodyPr>
          <a:lstStyle/>
          <a:p>
            <a:r>
              <a:rPr lang="el" b="0" i="0" dirty="0">
                <a:solidFill>
                  <a:srgbClr val="455A64"/>
                </a:solidFill>
                <a:effectLst/>
                <a:latin typeface="Poppins" panose="00000500000000000000" pitchFamily="2" charset="0"/>
              </a:rPr>
              <a:t>Ο Λεωνίδας, ο θρυλικός βασιλιάς της Σπάρτης, είναι παγκοσμίως γνωστός για την πράξη αυτοθυσίας του, όταν αυτός και οι 300 Σπαρτιάτες στρατιώτες του πέθαναν στη μάχη των Θερμοπυλών για να προστατεύσουν την υπόλοιπη Ελλάδα από την περσική εισβολή, το 480 π.Χ.</a:t>
            </a:r>
          </a:p>
          <a:p>
            <a:r>
              <a:rPr lang="el" b="0" i="0" dirty="0">
                <a:solidFill>
                  <a:srgbClr val="455A64"/>
                </a:solidFill>
                <a:effectLst/>
                <a:latin typeface="Poppins" panose="00000500000000000000" pitchFamily="2" charset="0"/>
              </a:rPr>
              <a:t>Σήμερα, το άγαλμα του Λεωνίδα βρίσκεται στη θέση των Θερμοπυλών για να τιμήσει αυτό το ξεχωριστό γεγονός.</a:t>
            </a:r>
          </a:p>
          <a:p>
            <a:r>
              <a:rPr lang="el" b="0" i="0" dirty="0">
                <a:solidFill>
                  <a:srgbClr val="455A64"/>
                </a:solidFill>
                <a:effectLst/>
                <a:latin typeface="Poppins" panose="00000500000000000000" pitchFamily="2" charset="0"/>
              </a:rPr>
              <a:t>Ο τάφος του βασιλιά βρίσκεται στη Σπάρτη, την πατρίδα του, όπου τον τιμούσαν ως θεό μέχρι τα ρωμαϊκά χρόνια.</a:t>
            </a:r>
            <a:endParaRPr lang="en-US" dirty="0"/>
          </a:p>
        </p:txBody>
      </p:sp>
      <p:pic>
        <p:nvPicPr>
          <p:cNvPr id="3074" name="Picture 2" descr="Leonidas, the legendary King of Sparta">
            <a:extLst>
              <a:ext uri="{FF2B5EF4-FFF2-40B4-BE49-F238E27FC236}">
                <a16:creationId xmlns:a16="http://schemas.microsoft.com/office/drawing/2014/main" id="{1585232F-588B-47C8-EDAE-0CE098B0DBC4}"/>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72200" y="2274094"/>
            <a:ext cx="5181600" cy="345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3512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B96A2-5632-A891-5836-B7A453D97674}"/>
              </a:ext>
            </a:extLst>
          </p:cNvPr>
          <p:cNvSpPr>
            <a:spLocks noGrp="1"/>
          </p:cNvSpPr>
          <p:nvPr>
            <p:ph type="title"/>
          </p:nvPr>
        </p:nvSpPr>
        <p:spPr/>
        <p:txBody>
          <a:bodyPr/>
          <a:lstStyle/>
          <a:p>
            <a:r>
              <a:rPr lang="el" b="0" i="0" u="none" strike="noStrike" dirty="0">
                <a:solidFill>
                  <a:srgbClr val="455A64"/>
                </a:solidFill>
                <a:effectLst/>
                <a:latin typeface="Poppins" panose="00000500000000000000" pitchFamily="2" charset="0"/>
                <a:hlinkClick r:id="rId2" tooltip="Solon, the Athenian Lawmaker"/>
              </a:rPr>
              <a:t>Σόλων, ο Αθηναίος Νομοθέτης</a:t>
            </a:r>
            <a:endParaRPr lang="en-US" dirty="0"/>
          </a:p>
        </p:txBody>
      </p:sp>
      <p:sp>
        <p:nvSpPr>
          <p:cNvPr id="4" name="Content Placeholder 3">
            <a:extLst>
              <a:ext uri="{FF2B5EF4-FFF2-40B4-BE49-F238E27FC236}">
                <a16:creationId xmlns:a16="http://schemas.microsoft.com/office/drawing/2014/main" id="{EBE866AB-3EBF-E339-3EA5-F7DDFC1D4BE6}"/>
              </a:ext>
            </a:extLst>
          </p:cNvPr>
          <p:cNvSpPr>
            <a:spLocks noGrp="1"/>
          </p:cNvSpPr>
          <p:nvPr>
            <p:ph sz="half" idx="2"/>
          </p:nvPr>
        </p:nvSpPr>
        <p:spPr/>
        <p:txBody>
          <a:bodyPr>
            <a:normAutofit fontScale="62500" lnSpcReduction="20000"/>
          </a:bodyPr>
          <a:lstStyle/>
          <a:p>
            <a:r>
              <a:rPr lang="el" b="0" i="0" dirty="0">
                <a:solidFill>
                  <a:srgbClr val="455A64"/>
                </a:solidFill>
                <a:effectLst/>
                <a:latin typeface="Poppins" panose="00000500000000000000" pitchFamily="2" charset="0"/>
              </a:rPr>
              <a:t>Ο Σόλων (638-558 π.Χ.) ήταν Αθηναίος πολιτικός, νομοθέτης και ποιητής.</a:t>
            </a:r>
          </a:p>
          <a:p>
            <a:r>
              <a:rPr lang="el" b="0" i="0" dirty="0">
                <a:solidFill>
                  <a:srgbClr val="455A64"/>
                </a:solidFill>
                <a:effectLst/>
                <a:latin typeface="Poppins" panose="00000500000000000000" pitchFamily="2" charset="0"/>
              </a:rPr>
              <a:t>Ανέλαβε την εξουσία σε μια εποχή που η κοινωνία της Αθήνας αντιμετώπιζε σοβαρά κοινωνικά προβλήματα και οι μεταρρυθμίσεις του ήταν κρίσιμες για τη δημιουργία ενός νέου συστήματος διακυβέρνησης που θα καθόριζε τη μοίρα της πόλης, τη δημοκρατία.</a:t>
            </a:r>
          </a:p>
          <a:p>
            <a:r>
              <a:rPr lang="el" b="0" i="0" dirty="0">
                <a:solidFill>
                  <a:srgbClr val="455A64"/>
                </a:solidFill>
                <a:effectLst/>
                <a:latin typeface="Poppins" panose="00000500000000000000" pitchFamily="2" charset="0"/>
              </a:rPr>
              <a:t>Στην πραγματικότητα έδωσε πολιτικά δικαιώματα στους απλούς πολίτες, όχι μόνο στους ευγενείς, και επέβαλε το εμπόριο ως την κύρια οικονομική πηγή πλούτου της πόλης.</a:t>
            </a:r>
          </a:p>
          <a:p>
            <a:r>
              <a:rPr lang="el" b="0" i="0" dirty="0">
                <a:solidFill>
                  <a:srgbClr val="455A64"/>
                </a:solidFill>
                <a:effectLst/>
                <a:latin typeface="Poppins" panose="00000500000000000000" pitchFamily="2" charset="0"/>
              </a:rPr>
              <a:t>Αν και τα πολιτικά του μέτρα διήρκεσαν λίγο, ο Σόλωνας είχε ήδη θέσει το έδαφος για την ανάπτυξη της πόλης, η οποία ήρθε με τον Περικλή περίπου μισό αιώνα αργότερα.</a:t>
            </a:r>
            <a:endParaRPr lang="en-US" dirty="0"/>
          </a:p>
        </p:txBody>
      </p:sp>
      <p:pic>
        <p:nvPicPr>
          <p:cNvPr id="4098" name="Picture 2" descr="Solon, the Athenian Lawmaker">
            <a:extLst>
              <a:ext uri="{FF2B5EF4-FFF2-40B4-BE49-F238E27FC236}">
                <a16:creationId xmlns:a16="http://schemas.microsoft.com/office/drawing/2014/main" id="{6D2597CA-3C53-9C51-8DEA-EAB1E21B7CE7}"/>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38200" y="2268696"/>
            <a:ext cx="5181600" cy="3465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4901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1D43C-76B0-8FDA-89C6-1B18517EFBB4}"/>
              </a:ext>
            </a:extLst>
          </p:cNvPr>
          <p:cNvSpPr>
            <a:spLocks noGrp="1"/>
          </p:cNvSpPr>
          <p:nvPr>
            <p:ph type="title"/>
          </p:nvPr>
        </p:nvSpPr>
        <p:spPr/>
        <p:txBody>
          <a:bodyPr/>
          <a:lstStyle/>
          <a:p>
            <a:r>
              <a:rPr lang="el" b="0" i="0" u="none" strike="noStrike" dirty="0">
                <a:solidFill>
                  <a:srgbClr val="455A64"/>
                </a:solidFill>
                <a:effectLst/>
                <a:latin typeface="Poppins" panose="00000500000000000000" pitchFamily="2" charset="0"/>
                <a:hlinkClick r:id="rId2" tooltip="Hippocrates, the Physician"/>
              </a:rPr>
              <a:t>Ιπποκράτης, ο Ιατρός</a:t>
            </a:r>
            <a:endParaRPr lang="en-US" dirty="0"/>
          </a:p>
        </p:txBody>
      </p:sp>
      <p:sp>
        <p:nvSpPr>
          <p:cNvPr id="3" name="Content Placeholder 2">
            <a:extLst>
              <a:ext uri="{FF2B5EF4-FFF2-40B4-BE49-F238E27FC236}">
                <a16:creationId xmlns:a16="http://schemas.microsoft.com/office/drawing/2014/main" id="{AA652057-D5C4-5668-353A-84019EFAFAA6}"/>
              </a:ext>
            </a:extLst>
          </p:cNvPr>
          <p:cNvSpPr>
            <a:spLocks noGrp="1"/>
          </p:cNvSpPr>
          <p:nvPr>
            <p:ph sz="half" idx="1"/>
          </p:nvPr>
        </p:nvSpPr>
        <p:spPr/>
        <p:txBody>
          <a:bodyPr>
            <a:normAutofit fontScale="62500" lnSpcReduction="20000"/>
          </a:bodyPr>
          <a:lstStyle/>
          <a:p>
            <a:r>
              <a:rPr lang="el" b="0" i="0" dirty="0">
                <a:solidFill>
                  <a:srgbClr val="455A64"/>
                </a:solidFill>
                <a:effectLst/>
                <a:latin typeface="Poppins" panose="00000500000000000000" pitchFamily="2" charset="0"/>
              </a:rPr>
              <a:t>Ο Ιπποκράτης (460-377 π.Χ.) είναι ο πιο διάσημος γιατρός της αρχαίας Ελλάδας.</a:t>
            </a:r>
          </a:p>
          <a:p>
            <a:r>
              <a:rPr lang="el" b="0" i="0" dirty="0">
                <a:solidFill>
                  <a:srgbClr val="455A64"/>
                </a:solidFill>
                <a:effectLst/>
                <a:latin typeface="Poppins" panose="00000500000000000000" pitchFamily="2" charset="0"/>
              </a:rPr>
              <a:t>Αναπτύσσοντας πολύ καινοτόμες θεωρίες και πρακτικές για την εποχή του, συνδύασε την ιατρική παρατήρηση και τη φιλοσοφία για να θεραπεύσει ασθένειες.</a:t>
            </a:r>
          </a:p>
          <a:p>
            <a:r>
              <a:rPr lang="el" b="0" i="0" dirty="0">
                <a:solidFill>
                  <a:srgbClr val="455A64"/>
                </a:solidFill>
                <a:effectLst/>
                <a:latin typeface="Poppins" panose="00000500000000000000" pitchFamily="2" charset="0"/>
              </a:rPr>
              <a:t>Ο Ιπποκράτης πίστευε ότι το ανθρώπινο σώμα έχει τη δύναμη να αυτοθεραπεύεται.</a:t>
            </a:r>
          </a:p>
          <a:p>
            <a:r>
              <a:rPr lang="el" b="0" i="0" dirty="0">
                <a:solidFill>
                  <a:srgbClr val="455A64"/>
                </a:solidFill>
                <a:effectLst/>
                <a:latin typeface="Poppins" panose="00000500000000000000" pitchFamily="2" charset="0"/>
              </a:rPr>
              <a:t>Έλεγε ότι όλα είναι θέμα ισορροπίας μεταξύ των τεσσάρων στοιχείων του σώματος: αίμα, μαύρη χολή, κίτρινη χολή και φλέγμα.</a:t>
            </a:r>
          </a:p>
          <a:p>
            <a:r>
              <a:rPr lang="el" b="0" i="0" dirty="0">
                <a:solidFill>
                  <a:srgbClr val="455A64"/>
                </a:solidFill>
                <a:effectLst/>
                <a:latin typeface="Poppins" panose="00000500000000000000" pitchFamily="2" charset="0"/>
              </a:rPr>
              <a:t>Οι άνθρωποι αρρωσταίνουν σε περίπτωση που διαταραχθεί αυτή η ισορροπία. Για να αποκαταστήσει αυτήν την ισορροπία, δεν χρησιμοποιούσε φάρμακα, παρά μόνο φυσικά εκχυλίσματα και καταπραϋντικά βάλσαμα.</a:t>
            </a:r>
            <a:endParaRPr lang="en-US" dirty="0"/>
          </a:p>
        </p:txBody>
      </p:sp>
      <p:pic>
        <p:nvPicPr>
          <p:cNvPr id="5122" name="Picture 2" descr="Hippocrates, the Physician">
            <a:extLst>
              <a:ext uri="{FF2B5EF4-FFF2-40B4-BE49-F238E27FC236}">
                <a16:creationId xmlns:a16="http://schemas.microsoft.com/office/drawing/2014/main" id="{5CBDC8A4-B78B-8B4A-D299-ABC1214A540D}"/>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72200" y="2457609"/>
            <a:ext cx="5181600" cy="3087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6715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3C6F1-D8C5-6644-4484-3DC7541EA2E3}"/>
              </a:ext>
            </a:extLst>
          </p:cNvPr>
          <p:cNvSpPr>
            <a:spLocks noGrp="1"/>
          </p:cNvSpPr>
          <p:nvPr>
            <p:ph type="title"/>
          </p:nvPr>
        </p:nvSpPr>
        <p:spPr/>
        <p:txBody>
          <a:bodyPr/>
          <a:lstStyle/>
          <a:p>
            <a:r>
              <a:rPr lang="el" b="0" i="0" u="none" strike="noStrike" dirty="0">
                <a:solidFill>
                  <a:srgbClr val="455A64"/>
                </a:solidFill>
                <a:effectLst/>
                <a:latin typeface="Poppins" panose="00000500000000000000" pitchFamily="2" charset="0"/>
                <a:hlinkClick r:id="rId2" tooltip="El Greco, the painter"/>
              </a:rPr>
              <a:t>Ελ Γκρέκο, ο ζωγράφος</a:t>
            </a:r>
            <a:endParaRPr lang="en-US" dirty="0"/>
          </a:p>
        </p:txBody>
      </p:sp>
      <p:sp>
        <p:nvSpPr>
          <p:cNvPr id="4" name="Content Placeholder 3">
            <a:extLst>
              <a:ext uri="{FF2B5EF4-FFF2-40B4-BE49-F238E27FC236}">
                <a16:creationId xmlns:a16="http://schemas.microsoft.com/office/drawing/2014/main" id="{61222FCE-A2EE-FE54-A21E-EB59591229E6}"/>
              </a:ext>
            </a:extLst>
          </p:cNvPr>
          <p:cNvSpPr>
            <a:spLocks noGrp="1"/>
          </p:cNvSpPr>
          <p:nvPr>
            <p:ph sz="half" idx="2"/>
          </p:nvPr>
        </p:nvSpPr>
        <p:spPr/>
        <p:txBody>
          <a:bodyPr>
            <a:normAutofit fontScale="62500" lnSpcReduction="20000"/>
          </a:bodyPr>
          <a:lstStyle/>
          <a:p>
            <a:r>
              <a:rPr lang="el" dirty="0"/>
              <a:t>Το πραγματικό του όνομα ήταν Δομήνικος Θεοτοκόπουλος , ωστόσο έγινε διάσημος ως «Ελ Γκρέκο» (Ο Έλληνας).</a:t>
            </a:r>
          </a:p>
          <a:p>
            <a:r>
              <a:rPr lang="el" dirty="0"/>
              <a:t>Όταν γεννήθηκε, η Κρήτη βρισκόταν υπό Ενετική Κατοχή.</a:t>
            </a:r>
          </a:p>
          <a:p>
            <a:r>
              <a:rPr lang="el" dirty="0"/>
              <a:t>Στην ηλικία των 26 ετών, μετακόμισε στην Ιταλία, άνοιξε ένα εργαστήριο και πέρασε εκεί αρκετά χρόνια.</a:t>
            </a:r>
          </a:p>
          <a:p>
            <a:r>
              <a:rPr lang="el" dirty="0"/>
              <a:t>Το 1577 μετακόμισε στο Τολέδο της Ισπανίας, όπου παρέμεινε μέχρι τον θάνατό του.</a:t>
            </a:r>
          </a:p>
          <a:p>
            <a:r>
              <a:rPr lang="el" dirty="0"/>
              <a:t>Θεωρείται από τους σύγχρονους κριτικούς ως πρόδρομος του Εξπρεσιονισμού και του Κυβισμού. Οι πίνακες του Ελ Γκρέκο ήταν ως επί το πλείστον εμπνευσμένοι από τη θρησκεία. Δημιούργησε επίσης πολλά διάσημα πορτρέτα.</a:t>
            </a:r>
          </a:p>
          <a:p>
            <a:r>
              <a:rPr lang="el" dirty="0"/>
              <a:t>Ο Ελ Γκρέκο πέθανε το 1614 και τάφηκε στην εκκλησία του Αγίου Δομήνικου Ελ Αντίγκουα, στο Τολέδο.</a:t>
            </a:r>
          </a:p>
        </p:txBody>
      </p:sp>
      <p:pic>
        <p:nvPicPr>
          <p:cNvPr id="6146" name="Picture 2" descr="El Greco, the painter">
            <a:extLst>
              <a:ext uri="{FF2B5EF4-FFF2-40B4-BE49-F238E27FC236}">
                <a16:creationId xmlns:a16="http://schemas.microsoft.com/office/drawing/2014/main" id="{7B0F55EE-56AB-956A-29F6-EB85F3D2B86E}"/>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38200" y="2274094"/>
            <a:ext cx="5181600" cy="345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1232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754C0-A332-43C8-0208-A4A809E13BD6}"/>
              </a:ext>
            </a:extLst>
          </p:cNvPr>
          <p:cNvSpPr>
            <a:spLocks noGrp="1"/>
          </p:cNvSpPr>
          <p:nvPr>
            <p:ph type="title"/>
          </p:nvPr>
        </p:nvSpPr>
        <p:spPr/>
        <p:txBody>
          <a:bodyPr/>
          <a:lstStyle/>
          <a:p>
            <a:r>
              <a:rPr lang="el" b="0" i="0" u="none" strike="noStrike" dirty="0">
                <a:solidFill>
                  <a:srgbClr val="455A64"/>
                </a:solidFill>
                <a:effectLst/>
                <a:latin typeface="Poppins" panose="00000500000000000000" pitchFamily="2" charset="0"/>
                <a:hlinkClick r:id="rId2" tooltip="Nikos Kazantzakis"/>
              </a:rPr>
              <a:t>Νίκος Καζαντζάκης</a:t>
            </a:r>
            <a:endParaRPr lang="en-US" dirty="0"/>
          </a:p>
        </p:txBody>
      </p:sp>
      <p:sp>
        <p:nvSpPr>
          <p:cNvPr id="3" name="Content Placeholder 2">
            <a:extLst>
              <a:ext uri="{FF2B5EF4-FFF2-40B4-BE49-F238E27FC236}">
                <a16:creationId xmlns:a16="http://schemas.microsoft.com/office/drawing/2014/main" id="{3DD7F207-EB71-1677-AF8A-CB6043FDBE31}"/>
              </a:ext>
            </a:extLst>
          </p:cNvPr>
          <p:cNvSpPr>
            <a:spLocks noGrp="1"/>
          </p:cNvSpPr>
          <p:nvPr>
            <p:ph sz="half" idx="1"/>
          </p:nvPr>
        </p:nvSpPr>
        <p:spPr>
          <a:xfrm>
            <a:off x="838200" y="1328928"/>
            <a:ext cx="5181600" cy="5291327"/>
          </a:xfrm>
        </p:spPr>
        <p:txBody>
          <a:bodyPr>
            <a:noAutofit/>
          </a:bodyPr>
          <a:lstStyle/>
          <a:p>
            <a:r>
              <a:rPr lang="el" sz="1800" b="0" i="0" dirty="0">
                <a:solidFill>
                  <a:srgbClr val="455A64"/>
                </a:solidFill>
                <a:effectLst/>
                <a:latin typeface="Poppins" panose="00000500000000000000" pitchFamily="2" charset="0"/>
              </a:rPr>
              <a:t>Ο Νίκος Καζαντζάκης (1883-1957) είναι ο πιο μεταφρασμένος Έλληνας μυθιστοριογράφος του 20ού αιώνα.</a:t>
            </a:r>
          </a:p>
          <a:p>
            <a:r>
              <a:rPr lang="el" sz="1800" b="0" i="0" dirty="0">
                <a:solidFill>
                  <a:srgbClr val="455A64"/>
                </a:solidFill>
                <a:effectLst/>
                <a:latin typeface="Poppins" panose="00000500000000000000" pitchFamily="2" charset="0"/>
              </a:rPr>
              <a:t>Γεννημένος στο Ηράκλειο της Κρήτης, ο Καζαντζάκης σπούδασε νομική στην Αθήνα και φιλοσοφία στο Παρίσι.</a:t>
            </a:r>
          </a:p>
          <a:p>
            <a:r>
              <a:rPr lang="el" sz="1800" b="0" i="0" dirty="0">
                <a:solidFill>
                  <a:srgbClr val="455A64"/>
                </a:solidFill>
                <a:effectLst/>
                <a:latin typeface="Poppins" panose="00000500000000000000" pitchFamily="2" charset="0"/>
              </a:rPr>
              <a:t>Η εργασία του ως ανταποκριτή τού έδωσε την ευκαιρία να ταξιδέψει στις περισσότερες χώρες του κόσμου.</a:t>
            </a:r>
          </a:p>
          <a:p>
            <a:r>
              <a:rPr lang="el" sz="1800" b="0" i="0" dirty="0">
                <a:solidFill>
                  <a:srgbClr val="455A64"/>
                </a:solidFill>
                <a:effectLst/>
                <a:latin typeface="Poppins" panose="00000500000000000000" pitchFamily="2" charset="0"/>
              </a:rPr>
              <a:t>Το βιβλίο του </a:t>
            </a:r>
            <a:r>
              <a:rPr lang="el" sz="1800" b="0" i="1" dirty="0">
                <a:solidFill>
                  <a:srgbClr val="455A64"/>
                </a:solidFill>
                <a:effectLst/>
                <a:latin typeface="Poppins" panose="00000500000000000000" pitchFamily="2" charset="0"/>
              </a:rPr>
              <a:t>«Ο Τελευταίος Πειρασμός του Χριστού» </a:t>
            </a:r>
            <a:r>
              <a:rPr lang="el" sz="1800" b="0" i="0" dirty="0">
                <a:solidFill>
                  <a:srgbClr val="455A64"/>
                </a:solidFill>
                <a:effectLst/>
                <a:latin typeface="Poppins" panose="00000500000000000000" pitchFamily="2" charset="0"/>
              </a:rPr>
              <a:t>(1950), όπου ο Καζαντζάκης μοιράζεται τις μεταφυσικές και υπαρξιακές του ανησυχίες, απαγορεύτηκε από τη Ρωμαιοκαθολική Εκκλησία.</a:t>
            </a:r>
          </a:p>
          <a:p>
            <a:r>
              <a:rPr lang="el" sz="1800" b="0" i="0" dirty="0">
                <a:solidFill>
                  <a:srgbClr val="455A64"/>
                </a:solidFill>
                <a:effectLst/>
                <a:latin typeface="Poppins" panose="00000500000000000000" pitchFamily="2" charset="0"/>
              </a:rPr>
              <a:t>Όταν πέθανε, η Ορθόδοξη Εκκλησία δεν επέτρεψε να ταφεί σε νεκροταφείο, γι' αυτό και ο τάφος του βρίσκεται έξω από τα τείχη του Ηρακλείου. Σύμφωνα με τη διαθήκη του, η επιτύμβια επιγραφή του γράφει « </a:t>
            </a:r>
            <a:r>
              <a:rPr lang="el" sz="1800" b="0" i="1" dirty="0">
                <a:solidFill>
                  <a:srgbClr val="FF0000"/>
                </a:solidFill>
                <a:effectLst/>
                <a:latin typeface="Poppins" panose="00000500000000000000" pitchFamily="2" charset="0"/>
              </a:rPr>
              <a:t>Δεν ελπίζω τίποτα. Δεν φοβάμαι τίποτα. Είμαι ελεύθερος» </a:t>
            </a:r>
            <a:r>
              <a:rPr lang="el" sz="1800" b="0" i="0" dirty="0">
                <a:solidFill>
                  <a:srgbClr val="FF0000"/>
                </a:solidFill>
                <a:effectLst/>
                <a:latin typeface="Poppins" panose="00000500000000000000" pitchFamily="2" charset="0"/>
              </a:rPr>
              <a:t>.</a:t>
            </a:r>
            <a:endParaRPr lang="en-US" sz="1800" dirty="0">
              <a:solidFill>
                <a:srgbClr val="FF0000"/>
              </a:solidFill>
            </a:endParaRPr>
          </a:p>
        </p:txBody>
      </p:sp>
      <p:pic>
        <p:nvPicPr>
          <p:cNvPr id="7170" name="Picture 2" descr="Nikos Kazantzakis">
            <a:extLst>
              <a:ext uri="{FF2B5EF4-FFF2-40B4-BE49-F238E27FC236}">
                <a16:creationId xmlns:a16="http://schemas.microsoft.com/office/drawing/2014/main" id="{498F6E4C-6A2B-F4BC-0058-7546B18592FE}"/>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72200" y="2274094"/>
            <a:ext cx="5181600" cy="345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5426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A4645-321D-B43D-6C4D-CBF0D82C21FC}"/>
              </a:ext>
            </a:extLst>
          </p:cNvPr>
          <p:cNvSpPr>
            <a:spLocks noGrp="1"/>
          </p:cNvSpPr>
          <p:nvPr>
            <p:ph type="title"/>
          </p:nvPr>
        </p:nvSpPr>
        <p:spPr/>
        <p:txBody>
          <a:bodyPr/>
          <a:lstStyle/>
          <a:p>
            <a:r>
              <a:rPr lang="el" b="0" i="0" u="none" strike="noStrike" dirty="0">
                <a:solidFill>
                  <a:srgbClr val="455A64"/>
                </a:solidFill>
                <a:effectLst/>
                <a:latin typeface="Poppins" panose="00000500000000000000" pitchFamily="2" charset="0"/>
                <a:hlinkClick r:id="rId2" tooltip="Constantine Cavafy, the Poet"/>
              </a:rPr>
              <a:t>Κωνσταντίνος Καβάφης, ο Ποιητής</a:t>
            </a:r>
            <a:endParaRPr lang="en-US" dirty="0"/>
          </a:p>
        </p:txBody>
      </p:sp>
      <p:sp>
        <p:nvSpPr>
          <p:cNvPr id="4" name="Content Placeholder 3">
            <a:extLst>
              <a:ext uri="{FF2B5EF4-FFF2-40B4-BE49-F238E27FC236}">
                <a16:creationId xmlns:a16="http://schemas.microsoft.com/office/drawing/2014/main" id="{D9A79DA6-1D21-9D16-6C44-2EADB6DDA5DB}"/>
              </a:ext>
            </a:extLst>
          </p:cNvPr>
          <p:cNvSpPr>
            <a:spLocks noGrp="1"/>
          </p:cNvSpPr>
          <p:nvPr>
            <p:ph sz="half" idx="2"/>
          </p:nvPr>
        </p:nvSpPr>
        <p:spPr/>
        <p:txBody>
          <a:bodyPr>
            <a:normAutofit fontScale="62500" lnSpcReduction="20000"/>
          </a:bodyPr>
          <a:lstStyle/>
          <a:p>
            <a:r>
              <a:rPr lang="el" b="0" i="0" dirty="0">
                <a:solidFill>
                  <a:srgbClr val="455A64"/>
                </a:solidFill>
                <a:effectLst/>
                <a:latin typeface="Poppins" panose="00000500000000000000" pitchFamily="2" charset="0"/>
              </a:rPr>
              <a:t>Ο Κωνσταντίνος Καβάφης (1863-1933) είναι ένας από τους πιο διάσημους Έλληνες ποιητές παγκοσμίως.</a:t>
            </a:r>
          </a:p>
          <a:p>
            <a:r>
              <a:rPr lang="el" b="0" i="0" dirty="0">
                <a:solidFill>
                  <a:srgbClr val="455A64"/>
                </a:solidFill>
                <a:effectLst/>
                <a:latin typeface="Poppins" panose="00000500000000000000" pitchFamily="2" charset="0"/>
              </a:rPr>
              <a:t>Γεννημένος στην Αλεξάνδρεια της Αιγύπτου από Έλληνες γονείς, κατάφερε να διακριθεί με το ευαίσθητο και φιλελεύθερο ύφος γραφής του. Τα ποιήματά του είναι εμπνευσμένα από τη φιλοσοφία, τη μυθολογία και την ιστορία, ενώ συχνά εκφράζει προσωπικά βιώματα στα έργα του.</a:t>
            </a:r>
          </a:p>
          <a:p>
            <a:r>
              <a:rPr lang="el" b="0" i="0" dirty="0">
                <a:solidFill>
                  <a:srgbClr val="455A64"/>
                </a:solidFill>
                <a:effectLst/>
                <a:latin typeface="Poppins" panose="00000500000000000000" pitchFamily="2" charset="0"/>
              </a:rPr>
              <a:t>Το έργο του αποτελούσε συχνά βάση για να εκφράσει την ομοφυλοφιλία του, η οποία ήταν ταμπού για την εποχή του.</a:t>
            </a:r>
          </a:p>
          <a:p>
            <a:r>
              <a:rPr lang="el" b="0" i="0" dirty="0">
                <a:solidFill>
                  <a:srgbClr val="455A64"/>
                </a:solidFill>
                <a:effectLst/>
                <a:latin typeface="Poppins" panose="00000500000000000000" pitchFamily="2" charset="0"/>
              </a:rPr>
              <a:t>Η ειρωνεία είναι ένα κοινό συναίσθημα στα ποιήματά του, ενώ δεν διατήρησε τις δομικές μορφές της εποχής του, όπως η ομοιοκαταληξία.</a:t>
            </a:r>
          </a:p>
          <a:p>
            <a:r>
              <a:rPr lang="el" b="0" i="0" dirty="0">
                <a:solidFill>
                  <a:srgbClr val="455A64"/>
                </a:solidFill>
                <a:effectLst/>
                <a:latin typeface="Poppins" panose="00000500000000000000" pitchFamily="2" charset="0"/>
              </a:rPr>
              <a:t>Το πιο γνωστό ποίημα του Καβάφη είναι </a:t>
            </a:r>
            <a:r>
              <a:rPr lang="el" b="0" i="1" dirty="0">
                <a:solidFill>
                  <a:srgbClr val="455A64"/>
                </a:solidFill>
                <a:effectLst/>
                <a:latin typeface="Poppins" panose="00000500000000000000" pitchFamily="2" charset="0"/>
              </a:rPr>
              <a:t>η Ιθάκη </a:t>
            </a:r>
            <a:r>
              <a:rPr lang="el" b="0" i="0" dirty="0">
                <a:solidFill>
                  <a:srgbClr val="455A64"/>
                </a:solidFill>
                <a:effectLst/>
                <a:latin typeface="Poppins" panose="00000500000000000000" pitchFamily="2" charset="0"/>
              </a:rPr>
              <a:t>, ένα φιλοσοφικό ποίημα βασισμένο στο ταξίδι της επιστροφής του Οδυσσέα στην πατρίδα.</a:t>
            </a:r>
            <a:endParaRPr lang="en-US" dirty="0"/>
          </a:p>
        </p:txBody>
      </p:sp>
      <p:pic>
        <p:nvPicPr>
          <p:cNvPr id="8194" name="Picture 2" descr="Constantine Cavafy, the Poet">
            <a:extLst>
              <a:ext uri="{FF2B5EF4-FFF2-40B4-BE49-F238E27FC236}">
                <a16:creationId xmlns:a16="http://schemas.microsoft.com/office/drawing/2014/main" id="{168761F0-6BE1-14D1-074F-BE768158EF9A}"/>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38200" y="2279491"/>
            <a:ext cx="5181600" cy="3443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5337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505F6-39EF-F6E0-3CD0-9773E73D1F74}"/>
              </a:ext>
            </a:extLst>
          </p:cNvPr>
          <p:cNvSpPr>
            <a:spLocks noGrp="1"/>
          </p:cNvSpPr>
          <p:nvPr>
            <p:ph type="title"/>
          </p:nvPr>
        </p:nvSpPr>
        <p:spPr/>
        <p:txBody>
          <a:bodyPr/>
          <a:lstStyle/>
          <a:p>
            <a:r>
              <a:rPr lang="el" b="0" i="0" u="none" strike="noStrike" dirty="0">
                <a:solidFill>
                  <a:srgbClr val="455A64"/>
                </a:solidFill>
                <a:effectLst/>
                <a:latin typeface="Poppins" panose="00000500000000000000" pitchFamily="2" charset="0"/>
                <a:hlinkClick r:id="rId2" tooltip="Maria Callas"/>
              </a:rPr>
              <a:t>Μαρία Κάλλας</a:t>
            </a:r>
            <a:endParaRPr lang="en-US" dirty="0"/>
          </a:p>
        </p:txBody>
      </p:sp>
      <p:sp>
        <p:nvSpPr>
          <p:cNvPr id="3" name="Content Placeholder 2">
            <a:extLst>
              <a:ext uri="{FF2B5EF4-FFF2-40B4-BE49-F238E27FC236}">
                <a16:creationId xmlns:a16="http://schemas.microsoft.com/office/drawing/2014/main" id="{7C101714-8075-1936-49A0-6768C86F5DDA}"/>
              </a:ext>
            </a:extLst>
          </p:cNvPr>
          <p:cNvSpPr>
            <a:spLocks noGrp="1"/>
          </p:cNvSpPr>
          <p:nvPr>
            <p:ph sz="half" idx="1"/>
          </p:nvPr>
        </p:nvSpPr>
        <p:spPr/>
        <p:txBody>
          <a:bodyPr>
            <a:normAutofit fontScale="62500" lnSpcReduction="20000"/>
          </a:bodyPr>
          <a:lstStyle/>
          <a:p>
            <a:r>
              <a:rPr lang="el" b="0" i="0" dirty="0">
                <a:solidFill>
                  <a:srgbClr val="455A64"/>
                </a:solidFill>
                <a:effectLst/>
                <a:latin typeface="Poppins" panose="00000500000000000000" pitchFamily="2" charset="0"/>
              </a:rPr>
              <a:t>Την αποκαλούν κυρίως La Divina και έχει βραβευτεί ως η σπουδαιότερη τραγουδίστρια όπερας στον κόσμο.</a:t>
            </a:r>
          </a:p>
          <a:p>
            <a:r>
              <a:rPr lang="el" b="0" i="0" dirty="0">
                <a:solidFill>
                  <a:srgbClr val="455A64"/>
                </a:solidFill>
                <a:effectLst/>
                <a:latin typeface="Poppins" panose="00000500000000000000" pitchFamily="2" charset="0"/>
              </a:rPr>
              <a:t>Η Μαρία Κάλλας γεννήθηκε το 1923 στη Νέα Υόρκη από Έλληνες γονείς. Το 1937, η οικογένειά της μετακόμισε στην Αθήνα και παρακολούθησε μαθήματα μουσικής στο Ωδείο Αθηνών. Σύντομα, οι δάσκαλοί της εκτίμησαν τη ζεστή και βαριά φωνή της.</a:t>
            </a:r>
          </a:p>
          <a:p>
            <a:r>
              <a:rPr lang="el" b="0" i="0" dirty="0">
                <a:solidFill>
                  <a:srgbClr val="455A64"/>
                </a:solidFill>
                <a:effectLst/>
                <a:latin typeface="Poppins" panose="00000500000000000000" pitchFamily="2" charset="0"/>
              </a:rPr>
              <a:t>Μετά από κάποιες παραστάσεις στην Εθνική Λυρική Σκηνή, μετακόμισε στην Ιταλία και άρχισε να εμφανίζεται στη Σκάλα του Μιλάνου.</a:t>
            </a:r>
          </a:p>
          <a:p>
            <a:r>
              <a:rPr lang="el" b="0" i="0" dirty="0">
                <a:solidFill>
                  <a:srgbClr val="455A64"/>
                </a:solidFill>
                <a:effectLst/>
                <a:latin typeface="Poppins" panose="00000500000000000000" pitchFamily="2" charset="0"/>
              </a:rPr>
              <a:t>Η καριέρα της έφτασε στο απόγειό της τη δεκαετία του 1950 και στη συνέχεια σημείωσε πτώση, είτε από φωνητική παρακμή είτε επειδή ήθελε να επικεντρωθεί στην προσωπική της ζωή, η οποία σημαδεύτηκε από έναν άτυχο γάμο, μια καταστροφική σχέση με τον Έλληνα εφοπλιστή Αριστοτέλη </a:t>
            </a:r>
            <a:r>
              <a:rPr lang="el" b="0" i="0">
                <a:solidFill>
                  <a:srgbClr val="455A64"/>
                </a:solidFill>
                <a:effectLst/>
                <a:latin typeface="Poppins" panose="00000500000000000000" pitchFamily="2" charset="0"/>
              </a:rPr>
              <a:t>Ωνάση και </a:t>
            </a:r>
            <a:r>
              <a:rPr lang="el" b="0" i="0" dirty="0">
                <a:solidFill>
                  <a:srgbClr val="455A64"/>
                </a:solidFill>
                <a:effectLst/>
                <a:latin typeface="Poppins" panose="00000500000000000000" pitchFamily="2" charset="0"/>
              </a:rPr>
              <a:t>μοναξιά.</a:t>
            </a:r>
            <a:endParaRPr lang="en-US" dirty="0"/>
          </a:p>
        </p:txBody>
      </p:sp>
      <p:pic>
        <p:nvPicPr>
          <p:cNvPr id="9218" name="Picture 2" descr="Maria Callas">
            <a:extLst>
              <a:ext uri="{FF2B5EF4-FFF2-40B4-BE49-F238E27FC236}">
                <a16:creationId xmlns:a16="http://schemas.microsoft.com/office/drawing/2014/main" id="{D0DB41A7-3167-D35E-4ED7-D7AEF3490703}"/>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72200" y="2274094"/>
            <a:ext cx="5181600" cy="345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86499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976</Words>
  <Application>Microsoft Office PowerPoint</Application>
  <PresentationFormat>Widescreen</PresentationFormat>
  <Paragraphs>49</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Aptos</vt:lpstr>
      <vt:lpstr>Arial</vt:lpstr>
      <vt:lpstr>Calibri</vt:lpstr>
      <vt:lpstr>Calibri Light</vt:lpstr>
      <vt:lpstr>Poppins</vt:lpstr>
      <vt:lpstr>Office Theme</vt:lpstr>
      <vt:lpstr>PowerPoint Presentation</vt:lpstr>
      <vt:lpstr>Περικλής, ο εμπνευσμένος πολιτικός</vt:lpstr>
      <vt:lpstr>Λεωνίδας, ο θρυλικός βασιλιάς της Σπάρτης</vt:lpstr>
      <vt:lpstr>Σόλων, ο Αθηναίος Νομοθέτης</vt:lpstr>
      <vt:lpstr>Ιπποκράτης, ο Ιατρός</vt:lpstr>
      <vt:lpstr>Ελ Γκρέκο, ο ζωγράφος</vt:lpstr>
      <vt:lpstr>Νίκος Καζαντζάκης</vt:lpstr>
      <vt:lpstr>Κωνσταντίνος Καβάφης, ο Ποιητής</vt:lpstr>
      <vt:lpstr>Μαρία Κάλλας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Ifigenia Georgiadou</dc:creator>
  <cp:lastModifiedBy>Ifigenia Georgiadou</cp:lastModifiedBy>
  <cp:revision>4</cp:revision>
  <dcterms:created xsi:type="dcterms:W3CDTF">2025-02-23T02:19:17Z</dcterms:created>
  <dcterms:modified xsi:type="dcterms:W3CDTF">2025-12-28T20:36:58Z</dcterms:modified>
</cp:coreProperties>
</file>