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7" r:id="rId1"/>
  </p:sldMasterIdLst>
  <p:notesMasterIdLst>
    <p:notesMasterId r:id="rId9"/>
  </p:notesMasterIdLst>
  <p:sldIdLst>
    <p:sldId id="256" r:id="rId2"/>
    <p:sldId id="306" r:id="rId3"/>
    <p:sldId id="257" r:id="rId4"/>
    <p:sldId id="289" r:id="rId5"/>
    <p:sldId id="298" r:id="rId6"/>
    <p:sldId id="295" r:id="rId7"/>
    <p:sldId id="301" r:id="rId8"/>
  </p:sldIdLst>
  <p:sldSz cx="9144000" cy="5143500" type="screen16x9"/>
  <p:notesSz cx="6888163" cy="9671050"/>
  <p:embeddedFontLst>
    <p:embeddedFont>
      <p:font typeface="Georgia" panose="02040502050405020303" pitchFamily="18" charset="0"/>
      <p:regular r:id="rId10"/>
      <p:bold r:id="rId11"/>
      <p:italic r:id="rId12"/>
      <p:boldItalic r:id="rId13"/>
    </p:embeddedFont>
    <p:embeddedFont>
      <p:font typeface="Roboto Slab" pitchFamily="2" charset="0"/>
      <p:regular r:id="rId14"/>
      <p:bold r:id="rId1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8ADD2BE-D0F3-46ED-A0BE-2332052C2427}">
  <a:tblStyle styleId="{88ADD2BE-D0F3-46ED-A0BE-2332052C242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59B7DDB2-A729-435D-8956-4EC6CEC22427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79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142" y="-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22250" y="725488"/>
            <a:ext cx="6443663" cy="3625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8817" y="4593749"/>
            <a:ext cx="5510530" cy="4351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607" tIns="94607" rIns="94607" bIns="94607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2250" y="725488"/>
            <a:ext cx="6443663" cy="3625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g35f391192_00:notes"/>
          <p:cNvSpPr txBox="1">
            <a:spLocks noGrp="1"/>
          </p:cNvSpPr>
          <p:nvPr>
            <p:ph type="body" idx="1"/>
          </p:nvPr>
        </p:nvSpPr>
        <p:spPr>
          <a:xfrm>
            <a:off x="688817" y="4593749"/>
            <a:ext cx="5510530" cy="4351973"/>
          </a:xfrm>
          <a:prstGeom prst="rect">
            <a:avLst/>
          </a:prstGeom>
        </p:spPr>
        <p:txBody>
          <a:bodyPr spcFirstLastPara="1" wrap="square" lIns="94607" tIns="94607" rIns="94607" bIns="94607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2250" y="725488"/>
            <a:ext cx="6443663" cy="3625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606f1c2d_30:notes"/>
          <p:cNvSpPr txBox="1">
            <a:spLocks noGrp="1"/>
          </p:cNvSpPr>
          <p:nvPr>
            <p:ph type="body" idx="1"/>
          </p:nvPr>
        </p:nvSpPr>
        <p:spPr>
          <a:xfrm>
            <a:off x="688817" y="4593749"/>
            <a:ext cx="5510530" cy="4351973"/>
          </a:xfrm>
          <a:prstGeom prst="rect">
            <a:avLst/>
          </a:prstGeom>
        </p:spPr>
        <p:txBody>
          <a:bodyPr spcFirstLastPara="1" wrap="square" lIns="94607" tIns="94607" rIns="94607" bIns="94607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491885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2250" y="725488"/>
            <a:ext cx="6443663" cy="3625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606f1c2d_30:notes"/>
          <p:cNvSpPr txBox="1">
            <a:spLocks noGrp="1"/>
          </p:cNvSpPr>
          <p:nvPr>
            <p:ph type="body" idx="1"/>
          </p:nvPr>
        </p:nvSpPr>
        <p:spPr>
          <a:xfrm>
            <a:off x="688817" y="4593749"/>
            <a:ext cx="5510530" cy="4351973"/>
          </a:xfrm>
          <a:prstGeom prst="rect">
            <a:avLst/>
          </a:prstGeom>
        </p:spPr>
        <p:txBody>
          <a:bodyPr spcFirstLastPara="1" wrap="square" lIns="94607" tIns="94607" rIns="94607" bIns="94607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>
            <a:extLst>
              <a:ext uri="{FF2B5EF4-FFF2-40B4-BE49-F238E27FC236}">
                <a16:creationId xmlns:a16="http://schemas.microsoft.com/office/drawing/2014/main" id="{C3B16F46-EA39-4B65-B041-3B8B80787D5D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 lIns="94622" tIns="47311" rIns="94622" bIns="47311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46221" algn="l"/>
                <a:tab pos="1892442" algn="l"/>
                <a:tab pos="2838663" algn="l"/>
                <a:tab pos="3784884" algn="l"/>
                <a:tab pos="4731106" algn="l"/>
                <a:tab pos="5677327" algn="l"/>
                <a:tab pos="6623548" algn="l"/>
                <a:tab pos="7569769" algn="l"/>
                <a:tab pos="8515990" algn="l"/>
                <a:tab pos="9462211" algn="l"/>
                <a:tab pos="10408432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46221" algn="l"/>
                <a:tab pos="1892442" algn="l"/>
                <a:tab pos="2838663" algn="l"/>
                <a:tab pos="3784884" algn="l"/>
                <a:tab pos="4731106" algn="l"/>
                <a:tab pos="5677327" algn="l"/>
                <a:tab pos="6623548" algn="l"/>
                <a:tab pos="7569769" algn="l"/>
                <a:tab pos="8515990" algn="l"/>
                <a:tab pos="9462211" algn="l"/>
                <a:tab pos="10408432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46221" algn="l"/>
                <a:tab pos="1892442" algn="l"/>
                <a:tab pos="2838663" algn="l"/>
                <a:tab pos="3784884" algn="l"/>
                <a:tab pos="4731106" algn="l"/>
                <a:tab pos="5677327" algn="l"/>
                <a:tab pos="6623548" algn="l"/>
                <a:tab pos="7569769" algn="l"/>
                <a:tab pos="8515990" algn="l"/>
                <a:tab pos="9462211" algn="l"/>
                <a:tab pos="10408432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46221" algn="l"/>
                <a:tab pos="1892442" algn="l"/>
                <a:tab pos="2838663" algn="l"/>
                <a:tab pos="3784884" algn="l"/>
                <a:tab pos="4731106" algn="l"/>
                <a:tab pos="5677327" algn="l"/>
                <a:tab pos="6623548" algn="l"/>
                <a:tab pos="7569769" algn="l"/>
                <a:tab pos="8515990" algn="l"/>
                <a:tab pos="9462211" algn="l"/>
                <a:tab pos="10408432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46221" algn="l"/>
                <a:tab pos="1892442" algn="l"/>
                <a:tab pos="2838663" algn="l"/>
                <a:tab pos="3784884" algn="l"/>
                <a:tab pos="4731106" algn="l"/>
                <a:tab pos="5677327" algn="l"/>
                <a:tab pos="6623548" algn="l"/>
                <a:tab pos="7569769" algn="l"/>
                <a:tab pos="8515990" algn="l"/>
                <a:tab pos="9462211" algn="l"/>
                <a:tab pos="10408432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602108" indent="-236555" defTabSz="464897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46221" algn="l"/>
                <a:tab pos="1892442" algn="l"/>
                <a:tab pos="2838663" algn="l"/>
                <a:tab pos="3784884" algn="l"/>
                <a:tab pos="4731106" algn="l"/>
                <a:tab pos="5677327" algn="l"/>
                <a:tab pos="6623548" algn="l"/>
                <a:tab pos="7569769" algn="l"/>
                <a:tab pos="8515990" algn="l"/>
                <a:tab pos="9462211" algn="l"/>
                <a:tab pos="10408432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3075219" indent="-236555" defTabSz="464897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46221" algn="l"/>
                <a:tab pos="1892442" algn="l"/>
                <a:tab pos="2838663" algn="l"/>
                <a:tab pos="3784884" algn="l"/>
                <a:tab pos="4731106" algn="l"/>
                <a:tab pos="5677327" algn="l"/>
                <a:tab pos="6623548" algn="l"/>
                <a:tab pos="7569769" algn="l"/>
                <a:tab pos="8515990" algn="l"/>
                <a:tab pos="9462211" algn="l"/>
                <a:tab pos="10408432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548329" indent="-236555" defTabSz="464897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46221" algn="l"/>
                <a:tab pos="1892442" algn="l"/>
                <a:tab pos="2838663" algn="l"/>
                <a:tab pos="3784884" algn="l"/>
                <a:tab pos="4731106" algn="l"/>
                <a:tab pos="5677327" algn="l"/>
                <a:tab pos="6623548" algn="l"/>
                <a:tab pos="7569769" algn="l"/>
                <a:tab pos="8515990" algn="l"/>
                <a:tab pos="9462211" algn="l"/>
                <a:tab pos="10408432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4021440" indent="-236555" defTabSz="464897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46221" algn="l"/>
                <a:tab pos="1892442" algn="l"/>
                <a:tab pos="2838663" algn="l"/>
                <a:tab pos="3784884" algn="l"/>
                <a:tab pos="4731106" algn="l"/>
                <a:tab pos="5677327" algn="l"/>
                <a:tab pos="6623548" algn="l"/>
                <a:tab pos="7569769" algn="l"/>
                <a:tab pos="8515990" algn="l"/>
                <a:tab pos="9462211" algn="l"/>
                <a:tab pos="10408432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44207AA5-E7A9-46A9-AE30-6587BC5A328B}" type="slidenum">
              <a:rPr lang="en-US" altLang="el-GR">
                <a:latin typeface="Calibri" panose="020F050202020403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en-US" altLang="el-GR">
              <a:latin typeface="Calibri" panose="020F0502020204030204" pitchFamily="34" charset="0"/>
            </a:endParaRPr>
          </a:p>
        </p:txBody>
      </p:sp>
      <p:sp>
        <p:nvSpPr>
          <p:cNvPr id="67587" name="Rectangle 1">
            <a:extLst>
              <a:ext uri="{FF2B5EF4-FFF2-40B4-BE49-F238E27FC236}">
                <a16:creationId xmlns:a16="http://schemas.microsoft.com/office/drawing/2014/main" id="{3AF9CF9F-4061-4B27-B9E8-276D5649512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2250" y="725488"/>
            <a:ext cx="6443663" cy="362585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7588" name="Rectangle 2">
            <a:extLst>
              <a:ext uri="{FF2B5EF4-FFF2-40B4-BE49-F238E27FC236}">
                <a16:creationId xmlns:a16="http://schemas.microsoft.com/office/drawing/2014/main" id="{72F16877-15CF-44A7-AB84-20B8C1AA8AA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8817" y="4593749"/>
            <a:ext cx="5510530" cy="4351973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en-US" altLang="el-G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2250" y="725488"/>
            <a:ext cx="6443663" cy="3625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606f1c2d_30:notes"/>
          <p:cNvSpPr txBox="1">
            <a:spLocks noGrp="1"/>
          </p:cNvSpPr>
          <p:nvPr>
            <p:ph type="body" idx="1"/>
          </p:nvPr>
        </p:nvSpPr>
        <p:spPr>
          <a:xfrm>
            <a:off x="688817" y="4593749"/>
            <a:ext cx="5510530" cy="4351973"/>
          </a:xfrm>
          <a:prstGeom prst="rect">
            <a:avLst/>
          </a:prstGeom>
        </p:spPr>
        <p:txBody>
          <a:bodyPr spcFirstLastPara="1" wrap="square" lIns="94607" tIns="94607" rIns="94607" bIns="94607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201967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2250" y="725488"/>
            <a:ext cx="6443663" cy="3625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p:notes"/>
          <p:cNvSpPr txBox="1">
            <a:spLocks noGrp="1"/>
          </p:cNvSpPr>
          <p:nvPr>
            <p:ph type="body" idx="1"/>
          </p:nvPr>
        </p:nvSpPr>
        <p:spPr>
          <a:xfrm>
            <a:off x="688817" y="4593749"/>
            <a:ext cx="5510530" cy="4351973"/>
          </a:xfrm>
          <a:prstGeom prst="rect">
            <a:avLst/>
          </a:prstGeom>
        </p:spPr>
        <p:txBody>
          <a:bodyPr spcFirstLastPara="1" wrap="square" lIns="94607" tIns="94607" rIns="94607" bIns="94607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194080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2250" y="725488"/>
            <a:ext cx="6443663" cy="3625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606f1c2d_30:notes"/>
          <p:cNvSpPr txBox="1">
            <a:spLocks noGrp="1"/>
          </p:cNvSpPr>
          <p:nvPr>
            <p:ph type="body" idx="1"/>
          </p:nvPr>
        </p:nvSpPr>
        <p:spPr>
          <a:xfrm>
            <a:off x="688817" y="4593749"/>
            <a:ext cx="5510530" cy="4351973"/>
          </a:xfrm>
          <a:prstGeom prst="rect">
            <a:avLst/>
          </a:prstGeom>
        </p:spPr>
        <p:txBody>
          <a:bodyPr spcFirstLastPara="1" wrap="square" lIns="94607" tIns="94607" rIns="94607" bIns="94607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418654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rgbClr val="FFFFFF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1169100" y="400050"/>
            <a:ext cx="7554900" cy="38424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533400" y="1440375"/>
            <a:ext cx="5041200" cy="3150600"/>
          </a:xfrm>
          <a:prstGeom prst="rect">
            <a:avLst/>
          </a:prstGeom>
          <a:ln w="1143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6000"/>
              <a:buNone/>
              <a:defRPr sz="6000">
                <a:solidFill>
                  <a:srgbClr val="11111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6000"/>
              <a:buNone/>
              <a:defRPr sz="6000">
                <a:solidFill>
                  <a:srgbClr val="11111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6000"/>
              <a:buNone/>
              <a:defRPr sz="6000">
                <a:solidFill>
                  <a:srgbClr val="11111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6000"/>
              <a:buNone/>
              <a:defRPr sz="6000">
                <a:solidFill>
                  <a:srgbClr val="11111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6000"/>
              <a:buNone/>
              <a:defRPr sz="6000">
                <a:solidFill>
                  <a:srgbClr val="11111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6000"/>
              <a:buNone/>
              <a:defRPr sz="6000">
                <a:solidFill>
                  <a:srgbClr val="11111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6000"/>
              <a:buNone/>
              <a:defRPr sz="6000">
                <a:solidFill>
                  <a:srgbClr val="11111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6000"/>
              <a:buNone/>
              <a:defRPr sz="6000">
                <a:solidFill>
                  <a:srgbClr val="11111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6000"/>
              <a:buNone/>
              <a:defRPr sz="6000">
                <a:solidFill>
                  <a:srgbClr val="11111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/>
          <p:nvPr/>
        </p:nvSpPr>
        <p:spPr>
          <a:xfrm>
            <a:off x="1169100" y="721350"/>
            <a:ext cx="7441500" cy="38736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title"/>
          </p:nvPr>
        </p:nvSpPr>
        <p:spPr>
          <a:xfrm>
            <a:off x="533400" y="552450"/>
            <a:ext cx="2106600" cy="125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>
          <a:xfrm>
            <a:off x="3203050" y="1132549"/>
            <a:ext cx="5185200" cy="326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□"/>
              <a:defRPr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▣"/>
              <a:defRPr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sldNum" idx="12"/>
          </p:nvPr>
        </p:nvSpPr>
        <p:spPr>
          <a:xfrm>
            <a:off x="76209" y="4698864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/>
          <p:nvPr/>
        </p:nvSpPr>
        <p:spPr>
          <a:xfrm>
            <a:off x="1169100" y="721350"/>
            <a:ext cx="7441500" cy="38736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533400" y="552450"/>
            <a:ext cx="2106600" cy="125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body" idx="1"/>
          </p:nvPr>
        </p:nvSpPr>
        <p:spPr>
          <a:xfrm>
            <a:off x="3012775" y="1052499"/>
            <a:ext cx="2597400" cy="324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□"/>
              <a:defRPr sz="20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▣"/>
              <a:defRPr sz="2000"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body" idx="2"/>
          </p:nvPr>
        </p:nvSpPr>
        <p:spPr>
          <a:xfrm>
            <a:off x="5766774" y="1052499"/>
            <a:ext cx="2597400" cy="324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□"/>
              <a:defRPr sz="20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▣"/>
              <a:defRPr sz="2000"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sldNum" idx="12"/>
          </p:nvPr>
        </p:nvSpPr>
        <p:spPr>
          <a:xfrm>
            <a:off x="76209" y="4698864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0"/>
          <p:cNvSpPr/>
          <p:nvPr/>
        </p:nvSpPr>
        <p:spPr>
          <a:xfrm>
            <a:off x="521275" y="560700"/>
            <a:ext cx="8036100" cy="40221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10"/>
          <p:cNvSpPr txBox="1">
            <a:spLocks noGrp="1"/>
          </p:cNvSpPr>
          <p:nvPr>
            <p:ph type="sldNum" idx="12"/>
          </p:nvPr>
        </p:nvSpPr>
        <p:spPr>
          <a:xfrm>
            <a:off x="4297650" y="4717914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/>
            </a:lvl1pPr>
            <a:lvl2pPr lvl="1" algn="ctr">
              <a:buNone/>
              <a:defRPr/>
            </a:lvl2pPr>
            <a:lvl3pPr lvl="2" algn="ctr">
              <a:buNone/>
              <a:defRPr/>
            </a:lvl3pPr>
            <a:lvl4pPr lvl="3" algn="ctr">
              <a:buNone/>
              <a:defRPr/>
            </a:lvl4pPr>
            <a:lvl5pPr lvl="4" algn="ctr">
              <a:buNone/>
              <a:defRPr/>
            </a:lvl5pPr>
            <a:lvl6pPr lvl="5" algn="ctr">
              <a:buNone/>
              <a:defRPr/>
            </a:lvl6pPr>
            <a:lvl7pPr lvl="6" algn="ctr">
              <a:buNone/>
              <a:defRPr/>
            </a:lvl7pPr>
            <a:lvl8pPr lvl="7" algn="ctr">
              <a:buNone/>
              <a:defRPr/>
            </a:lvl8pPr>
            <a:lvl9pPr lvl="8" algn="ctr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533400" y="552450"/>
            <a:ext cx="2106600" cy="1257600"/>
          </a:xfrm>
          <a:prstGeom prst="rect">
            <a:avLst/>
          </a:prstGeom>
          <a:noFill/>
          <a:ln w="762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oboto Slab"/>
              <a:buNone/>
              <a:defRPr sz="2400">
                <a:solidFill>
                  <a:schemeClr val="dk2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oboto Slab"/>
              <a:buNone/>
              <a:defRPr sz="2400">
                <a:solidFill>
                  <a:schemeClr val="dk2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oboto Slab"/>
              <a:buNone/>
              <a:defRPr sz="2400">
                <a:solidFill>
                  <a:schemeClr val="dk2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oboto Slab"/>
              <a:buNone/>
              <a:defRPr sz="2400">
                <a:solidFill>
                  <a:schemeClr val="dk2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oboto Slab"/>
              <a:buNone/>
              <a:defRPr sz="2400">
                <a:solidFill>
                  <a:schemeClr val="dk2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oboto Slab"/>
              <a:buNone/>
              <a:defRPr sz="2400">
                <a:solidFill>
                  <a:schemeClr val="dk2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oboto Slab"/>
              <a:buNone/>
              <a:defRPr sz="2400">
                <a:solidFill>
                  <a:schemeClr val="dk2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oboto Slab"/>
              <a:buNone/>
              <a:defRPr sz="2400">
                <a:solidFill>
                  <a:schemeClr val="dk2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oboto Slab"/>
              <a:buNone/>
              <a:defRPr sz="2400">
                <a:solidFill>
                  <a:schemeClr val="dk2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203050" y="1132549"/>
            <a:ext cx="5185200" cy="326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Georgia"/>
              <a:buChar char="□"/>
              <a:defRPr sz="2400">
                <a:solidFill>
                  <a:srgbClr val="11111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Georgia"/>
              <a:buChar char="■"/>
              <a:defRPr sz="2400">
                <a:solidFill>
                  <a:srgbClr val="11111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Georgia"/>
              <a:buChar char="▣"/>
              <a:defRPr sz="2400">
                <a:solidFill>
                  <a:srgbClr val="11111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Georgia"/>
              <a:buChar char="●"/>
              <a:defRPr sz="2400">
                <a:solidFill>
                  <a:srgbClr val="11111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Georgia"/>
              <a:buChar char="○"/>
              <a:defRPr sz="2400">
                <a:solidFill>
                  <a:srgbClr val="11111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Georgia"/>
              <a:buChar char="■"/>
              <a:defRPr sz="2400">
                <a:solidFill>
                  <a:srgbClr val="11111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Georgia"/>
              <a:buChar char="●"/>
              <a:defRPr sz="2400">
                <a:solidFill>
                  <a:srgbClr val="11111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Georgia"/>
              <a:buChar char="○"/>
              <a:defRPr sz="2400">
                <a:solidFill>
                  <a:srgbClr val="11111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Georgia"/>
              <a:buChar char="■"/>
              <a:defRPr sz="2400">
                <a:solidFill>
                  <a:srgbClr val="11111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76209" y="469886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 sz="1300">
                <a:solidFill>
                  <a:srgbClr val="B7B7B7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buNone/>
              <a:defRPr sz="1300">
                <a:solidFill>
                  <a:srgbClr val="B7B7B7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buNone/>
              <a:defRPr sz="1300">
                <a:solidFill>
                  <a:srgbClr val="B7B7B7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buNone/>
              <a:defRPr sz="1300">
                <a:solidFill>
                  <a:srgbClr val="B7B7B7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buNone/>
              <a:defRPr sz="1300">
                <a:solidFill>
                  <a:srgbClr val="B7B7B7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buNone/>
              <a:defRPr sz="1300">
                <a:solidFill>
                  <a:srgbClr val="B7B7B7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buNone/>
              <a:defRPr sz="1300">
                <a:solidFill>
                  <a:srgbClr val="B7B7B7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buNone/>
              <a:defRPr sz="1300">
                <a:solidFill>
                  <a:srgbClr val="B7B7B7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buNone/>
              <a:defRPr sz="1300">
                <a:solidFill>
                  <a:srgbClr val="B7B7B7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2" r:id="rId3"/>
    <p:sldLayoutId id="2147483656" r:id="rId4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1"/>
          <p:cNvSpPr txBox="1">
            <a:spLocks noGrp="1"/>
          </p:cNvSpPr>
          <p:nvPr>
            <p:ph type="ctrTitle"/>
          </p:nvPr>
        </p:nvSpPr>
        <p:spPr>
          <a:xfrm>
            <a:off x="533399" y="1440375"/>
            <a:ext cx="8130309" cy="3150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l" sz="2400" b="1" dirty="0"/>
              <a:t>Αλλαγές στο Πολιτιστικό Τοπίο </a:t>
            </a:r>
            <a:br>
              <a:rPr lang="en-US" sz="2400" b="1" dirty="0"/>
            </a:br>
            <a:r>
              <a:rPr lang="el" sz="2400" b="1" dirty="0"/>
              <a:t>Η Παραγωγή και το Εργοστάσιο Ντομάτας στη Σαντορίνη μετατράπηκαν σε Μουσείο </a:t>
            </a:r>
            <a:br>
              <a:rPr lang="en-US" sz="2400" b="1" dirty="0"/>
            </a:br>
            <a:br>
              <a:rPr lang="en-US" sz="2400" dirty="0"/>
            </a:br>
            <a:r>
              <a:rPr lang="el" sz="1800" b="1" kern="100" dirty="0">
                <a:solidFill>
                  <a:srgbClr val="0E284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Μια πρωτότυπη παρουσίαση που ετοίμασε το ΚΕΝΤΡΟ ΕΛΛΗΝΙΚΟΥ ΠΟΛΙΤΙΣΜΟΥ </a:t>
            </a:r>
            <a:r>
              <a:rPr lang="el" sz="1800" b="1" kern="100" dirty="0">
                <a:solidFill>
                  <a:srgbClr val="FFC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VIP Project EU </a:t>
            </a:r>
            <a:br>
              <a:rPr lang="en-US" sz="1800" b="1" kern="100" dirty="0">
                <a:solidFill>
                  <a:srgbClr val="FFC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l" sz="1800" b="1" kern="100" dirty="0"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15</a:t>
            </a:r>
            <a:b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br>
              <a:rPr lang="en-US" sz="2400" dirty="0"/>
            </a:br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Εικόνα 3" descr="Εικόνα που περιέχει κείμενο&#10;&#10;Περιγραφή που δημιουργήθηκε αυτόματα">
            <a:extLst>
              <a:ext uri="{FF2B5EF4-FFF2-40B4-BE49-F238E27FC236}">
                <a16:creationId xmlns:a16="http://schemas.microsoft.com/office/drawing/2014/main" id="{72EB8B74-0ED2-4B5D-86C2-218170E94C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3123" y="141353"/>
            <a:ext cx="2670877" cy="73849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2"/>
          <p:cNvSpPr txBox="1">
            <a:spLocks noGrp="1"/>
          </p:cNvSpPr>
          <p:nvPr>
            <p:ph type="title"/>
          </p:nvPr>
        </p:nvSpPr>
        <p:spPr>
          <a:xfrm>
            <a:off x="533400" y="400050"/>
            <a:ext cx="2698898" cy="92329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" dirty="0"/>
              <a:t>Ντοματίνια Σαντορίνης</a:t>
            </a:r>
            <a:endParaRPr dirty="0"/>
          </a:p>
        </p:txBody>
      </p:sp>
      <p:sp>
        <p:nvSpPr>
          <p:cNvPr id="62" name="Google Shape;62;p12"/>
          <p:cNvSpPr txBox="1"/>
          <p:nvPr/>
        </p:nvSpPr>
        <p:spPr>
          <a:xfrm>
            <a:off x="1311425" y="1744050"/>
            <a:ext cx="2866418" cy="165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l" sz="1800" b="1" dirty="0">
                <a:solidFill>
                  <a:srgbClr val="FF0000"/>
                </a:solidFill>
                <a:latin typeface="Calibri" panose="020F0502020204030204" pitchFamily="34" charset="0"/>
                <a:ea typeface="Georgia"/>
                <a:cs typeface="Calibri" panose="020F0502020204030204" pitchFamily="34" charset="0"/>
                <a:sym typeface="Georgia"/>
              </a:rPr>
              <a:t>Η μικρόκαρπη ντομάτα Σαντορίνης, προϊόν Προστατευόμενης Ονομασίας Προέλευσης (ΠΟΠ) από το 2006, είναι ένα από τα πιο διάσημα και παραδοσιακά προϊόντα της Σαντορίνης.</a:t>
            </a:r>
            <a:endParaRPr sz="1200" dirty="0">
              <a:solidFill>
                <a:srgbClr val="1D1D1B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4" name="Google Shape;64;p12"/>
          <p:cNvSpPr txBox="1"/>
          <p:nvPr/>
        </p:nvSpPr>
        <p:spPr>
          <a:xfrm>
            <a:off x="1311425" y="4072149"/>
            <a:ext cx="6598200" cy="6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endParaRPr sz="1200" dirty="0">
              <a:solidFill>
                <a:srgbClr val="1D1D1B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5" name="Google Shape;65;p12"/>
          <p:cNvSpPr txBox="1">
            <a:spLocks noGrp="1"/>
          </p:cNvSpPr>
          <p:nvPr>
            <p:ph type="sldNum" idx="12"/>
          </p:nvPr>
        </p:nvSpPr>
        <p:spPr>
          <a:xfrm>
            <a:off x="76209" y="4698864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pic>
        <p:nvPicPr>
          <p:cNvPr id="4" name="Εικόνα 3" descr="Εικόνα που περιέχει φαγητό, μπολ, πλήρης, μετρητής&#10;&#10;Περιγραφή που δημιουργήθηκε αυτόματα">
            <a:extLst>
              <a:ext uri="{FF2B5EF4-FFF2-40B4-BE49-F238E27FC236}">
                <a16:creationId xmlns:a16="http://schemas.microsoft.com/office/drawing/2014/main" id="{5853D4A6-AF63-44F8-8388-1C2ABD5A91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7843" y="1203116"/>
            <a:ext cx="4306803" cy="2869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8787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2"/>
          <p:cNvSpPr txBox="1">
            <a:spLocks noGrp="1"/>
          </p:cNvSpPr>
          <p:nvPr>
            <p:ph type="title"/>
          </p:nvPr>
        </p:nvSpPr>
        <p:spPr>
          <a:xfrm>
            <a:off x="533400" y="400050"/>
            <a:ext cx="2698898" cy="92329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" dirty="0"/>
              <a:t>Ντοματίνια Σαντορίνης</a:t>
            </a:r>
            <a:endParaRPr dirty="0"/>
          </a:p>
        </p:txBody>
      </p:sp>
      <p:sp>
        <p:nvSpPr>
          <p:cNvPr id="62" name="Google Shape;62;p12"/>
          <p:cNvSpPr txBox="1"/>
          <p:nvPr/>
        </p:nvSpPr>
        <p:spPr>
          <a:xfrm>
            <a:off x="1582624" y="1393163"/>
            <a:ext cx="3473841" cy="165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l" sz="1800" b="1" dirty="0">
                <a:solidFill>
                  <a:srgbClr val="FF0000"/>
                </a:solidFill>
                <a:latin typeface="Calibri" panose="020F0502020204030204" pitchFamily="34" charset="0"/>
                <a:ea typeface="Georgia"/>
                <a:cs typeface="Calibri" panose="020F0502020204030204" pitchFamily="34" charset="0"/>
                <a:sym typeface="Georgia"/>
              </a:rPr>
              <a:t>Η ντομάτα Σαντορίνης ( ντοματάκι Σαντορίνης )</a:t>
            </a:r>
          </a:p>
          <a:p>
            <a:pPr marL="171450" lvl="0" indent="-17145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l" sz="1800" dirty="0">
                <a:solidFill>
                  <a:srgbClr val="1D1D1B"/>
                </a:solidFill>
                <a:latin typeface="Calibri" panose="020F0502020204030204" pitchFamily="34" charset="0"/>
                <a:ea typeface="Georgia"/>
                <a:cs typeface="Calibri" panose="020F0502020204030204" pitchFamily="34" charset="0"/>
                <a:sym typeface="Georgia"/>
              </a:rPr>
              <a:t>βαθύ κόκκινο χρώμα</a:t>
            </a:r>
          </a:p>
          <a:p>
            <a:pPr marL="171450" lvl="0" indent="-17145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l" sz="1800" dirty="0">
                <a:solidFill>
                  <a:srgbClr val="1D1D1B"/>
                </a:solidFill>
                <a:latin typeface="Calibri" panose="020F0502020204030204" pitchFamily="34" charset="0"/>
                <a:ea typeface="Georgia"/>
                <a:cs typeface="Calibri" panose="020F0502020204030204" pitchFamily="34" charset="0"/>
                <a:sym typeface="Georgia"/>
              </a:rPr>
              <a:t>υψηλή περιεκτικότητα σε σπόρους και υδατάνθρακες</a:t>
            </a:r>
          </a:p>
          <a:p>
            <a:pPr marL="171450" lvl="0" indent="-17145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l" sz="1800" dirty="0">
                <a:solidFill>
                  <a:srgbClr val="1D1D1B"/>
                </a:solidFill>
                <a:latin typeface="Calibri" panose="020F0502020204030204" pitchFamily="34" charset="0"/>
                <a:ea typeface="Georgia"/>
                <a:cs typeface="Calibri" panose="020F0502020204030204" pitchFamily="34" charset="0"/>
                <a:sym typeface="Georgia"/>
              </a:rPr>
              <a:t>μια γλυκιά, έντονα όξινη γεύση</a:t>
            </a:r>
          </a:p>
          <a:p>
            <a:pPr marL="171450" lvl="0" indent="-17145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l" sz="1800" dirty="0">
                <a:solidFill>
                  <a:srgbClr val="1D1D1B"/>
                </a:solidFill>
                <a:latin typeface="Calibri" panose="020F0502020204030204" pitchFamily="34" charset="0"/>
                <a:ea typeface="Georgia"/>
                <a:cs typeface="Calibri" panose="020F0502020204030204" pitchFamily="34" charset="0"/>
                <a:sym typeface="Georgia"/>
              </a:rPr>
              <a:t>στρογγυλό, ελαφρώς πεπλατυσμένο σχήμα</a:t>
            </a:r>
          </a:p>
          <a:p>
            <a:pPr marL="171450" lvl="0" indent="-17145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l" sz="1800" dirty="0">
                <a:solidFill>
                  <a:srgbClr val="1D1D1B"/>
                </a:solidFill>
                <a:latin typeface="Calibri" panose="020F0502020204030204" pitchFamily="34" charset="0"/>
                <a:ea typeface="Georgia"/>
                <a:cs typeface="Calibri" panose="020F0502020204030204" pitchFamily="34" charset="0"/>
                <a:sym typeface="Georgia"/>
              </a:rPr>
              <a:t>ζυγίζουν 15–27 γραμμάρια</a:t>
            </a:r>
          </a:p>
          <a:p>
            <a:pPr marL="171450" lvl="0" indent="-17145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l" sz="1800" dirty="0">
                <a:solidFill>
                  <a:srgbClr val="1D1D1B"/>
                </a:solidFill>
                <a:latin typeface="Calibri" panose="020F0502020204030204" pitchFamily="34" charset="0"/>
                <a:ea typeface="Georgia"/>
                <a:cs typeface="Calibri" panose="020F0502020204030204" pitchFamily="34" charset="0"/>
                <a:sym typeface="Georgia"/>
              </a:rPr>
              <a:t>ωριμάζουν γενικά σε 80-90 ημέρες.</a:t>
            </a:r>
            <a:endParaRPr sz="1800" dirty="0">
              <a:solidFill>
                <a:srgbClr val="1D1D1B"/>
              </a:solidFill>
              <a:latin typeface="Calibri" panose="020F0502020204030204" pitchFamily="34" charset="0"/>
              <a:ea typeface="Georgia"/>
              <a:cs typeface="Calibri" panose="020F0502020204030204" pitchFamily="34" charset="0"/>
              <a:sym typeface="Georgia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200" dirty="0">
              <a:solidFill>
                <a:srgbClr val="1D1D1B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4" name="Google Shape;64;p12"/>
          <p:cNvSpPr txBox="1"/>
          <p:nvPr/>
        </p:nvSpPr>
        <p:spPr>
          <a:xfrm>
            <a:off x="1311425" y="4072149"/>
            <a:ext cx="6598200" cy="6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endParaRPr sz="1200" dirty="0">
              <a:solidFill>
                <a:srgbClr val="1D1D1B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5" name="Google Shape;65;p12"/>
          <p:cNvSpPr txBox="1">
            <a:spLocks noGrp="1"/>
          </p:cNvSpPr>
          <p:nvPr>
            <p:ph type="sldNum" idx="12"/>
          </p:nvPr>
        </p:nvSpPr>
        <p:spPr>
          <a:xfrm>
            <a:off x="76209" y="4698864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pic>
        <p:nvPicPr>
          <p:cNvPr id="3" name="Εικόνα 2" descr="Εικόνα που περιέχει φαγητό, λαχανικό, ντομάτα, φυτό&#10;&#10;Περιγραφή που δημιουργήθηκε αυτόματα">
            <a:extLst>
              <a:ext uri="{FF2B5EF4-FFF2-40B4-BE49-F238E27FC236}">
                <a16:creationId xmlns:a16="http://schemas.microsoft.com/office/drawing/2014/main" id="{412E915A-2164-4D84-88F7-5C6A99A020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6466" y="1211609"/>
            <a:ext cx="3554134" cy="254734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562" name="Group 1">
            <a:extLst>
              <a:ext uri="{FF2B5EF4-FFF2-40B4-BE49-F238E27FC236}">
                <a16:creationId xmlns:a16="http://schemas.microsoft.com/office/drawing/2014/main" id="{8DBED84F-AEED-44E0-8920-31CC27FD9AB1}"/>
              </a:ext>
            </a:extLst>
          </p:cNvPr>
          <p:cNvGrpSpPr>
            <a:grpSpLocks/>
          </p:cNvGrpSpPr>
          <p:nvPr/>
        </p:nvGrpSpPr>
        <p:grpSpPr bwMode="auto">
          <a:xfrm>
            <a:off x="1406128" y="2613423"/>
            <a:ext cx="2986088" cy="2320528"/>
            <a:chOff x="221" y="2195"/>
            <a:chExt cx="2508" cy="1949"/>
          </a:xfrm>
        </p:grpSpPr>
        <p:pic>
          <p:nvPicPr>
            <p:cNvPr id="66568" name="Picture 2">
              <a:extLst>
                <a:ext uri="{FF2B5EF4-FFF2-40B4-BE49-F238E27FC236}">
                  <a16:creationId xmlns:a16="http://schemas.microsoft.com/office/drawing/2014/main" id="{B06813B6-509C-4231-A92E-BFF94BAA0F1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5" r="755"/>
            <a:stretch>
              <a:fillRect/>
            </a:stretch>
          </p:blipFill>
          <p:spPr bwMode="auto">
            <a:xfrm>
              <a:off x="308" y="2320"/>
              <a:ext cx="2333" cy="1698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66569" name="Text Box 3">
              <a:extLst>
                <a:ext uri="{FF2B5EF4-FFF2-40B4-BE49-F238E27FC236}">
                  <a16:creationId xmlns:a16="http://schemas.microsoft.com/office/drawing/2014/main" id="{D182E884-400C-4ED9-A80F-CD74F889BE7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-420000">
              <a:off x="308" y="2320"/>
              <a:ext cx="2333" cy="16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l-GR" altLang="el-GR" sz="1050"/>
            </a:p>
          </p:txBody>
        </p:sp>
      </p:grpSp>
      <p:grpSp>
        <p:nvGrpSpPr>
          <p:cNvPr id="66563" name="Group 4">
            <a:extLst>
              <a:ext uri="{FF2B5EF4-FFF2-40B4-BE49-F238E27FC236}">
                <a16:creationId xmlns:a16="http://schemas.microsoft.com/office/drawing/2014/main" id="{A965F88B-772A-415C-9B42-D7D50F20294F}"/>
              </a:ext>
            </a:extLst>
          </p:cNvPr>
          <p:cNvGrpSpPr>
            <a:grpSpLocks/>
          </p:cNvGrpSpPr>
          <p:nvPr/>
        </p:nvGrpSpPr>
        <p:grpSpPr bwMode="auto">
          <a:xfrm>
            <a:off x="1338263" y="210741"/>
            <a:ext cx="2907506" cy="2205038"/>
            <a:chOff x="164" y="177"/>
            <a:chExt cx="2442" cy="1852"/>
          </a:xfrm>
        </p:grpSpPr>
        <p:pic>
          <p:nvPicPr>
            <p:cNvPr id="66566" name="Picture 5">
              <a:extLst>
                <a:ext uri="{FF2B5EF4-FFF2-40B4-BE49-F238E27FC236}">
                  <a16:creationId xmlns:a16="http://schemas.microsoft.com/office/drawing/2014/main" id="{162CEC6B-6915-4069-9418-DADFAF9E131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15" r="4315"/>
            <a:stretch>
              <a:fillRect/>
            </a:stretch>
          </p:blipFill>
          <p:spPr bwMode="auto">
            <a:xfrm>
              <a:off x="220" y="253"/>
              <a:ext cx="2332" cy="1698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66567" name="Text Box 6">
              <a:extLst>
                <a:ext uri="{FF2B5EF4-FFF2-40B4-BE49-F238E27FC236}">
                  <a16:creationId xmlns:a16="http://schemas.microsoft.com/office/drawing/2014/main" id="{E5E8969D-6680-44C4-8748-BF1FC89C030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240000">
              <a:off x="220" y="253"/>
              <a:ext cx="2332" cy="16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l-GR" altLang="el-GR" sz="1050"/>
            </a:p>
          </p:txBody>
        </p:sp>
      </p:grpSp>
      <p:sp>
        <p:nvSpPr>
          <p:cNvPr id="66564" name="Text Box 7">
            <a:extLst>
              <a:ext uri="{FF2B5EF4-FFF2-40B4-BE49-F238E27FC236}">
                <a16:creationId xmlns:a16="http://schemas.microsoft.com/office/drawing/2014/main" id="{1ECF75B0-0006-4325-8731-393CC7FEAA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1" y="82153"/>
            <a:ext cx="3098006" cy="7179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tIns="0" bIns="0" anchor="b"/>
          <a:lstStyle>
            <a:lvl1pPr>
              <a:spcBef>
                <a:spcPts val="2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3pPr>
            <a:lvl4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4pPr>
            <a:lvl5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9pPr>
          </a:lstStyle>
          <a:p>
            <a:pPr>
              <a:lnSpc>
                <a:spcPts val="3441"/>
              </a:lnSpc>
              <a:spcBef>
                <a:spcPct val="0"/>
              </a:spcBef>
              <a:buClrTx/>
            </a:pPr>
            <a:r>
              <a:rPr lang="el" altLang="el-GR" sz="2100" b="1" i="1">
                <a:solidFill>
                  <a:srgbClr val="2C7C9F"/>
                </a:solidFill>
                <a:latin typeface="Arial "/>
                <a:ea typeface="Arial "/>
                <a:cs typeface="Arial "/>
              </a:rPr>
              <a:t>Τοματάκι – ντοματίνια</a:t>
            </a:r>
            <a:endParaRPr lang="el-GR" altLang="el-GR" sz="2100" b="1" i="1">
              <a:solidFill>
                <a:srgbClr val="2C7C9F"/>
              </a:solidFill>
              <a:latin typeface="Arial "/>
              <a:ea typeface="Arial "/>
              <a:cs typeface="Arial "/>
            </a:endParaRPr>
          </a:p>
        </p:txBody>
      </p:sp>
      <p:sp>
        <p:nvSpPr>
          <p:cNvPr id="66565" name="Text Box 8">
            <a:extLst>
              <a:ext uri="{FF2B5EF4-FFF2-40B4-BE49-F238E27FC236}">
                <a16:creationId xmlns:a16="http://schemas.microsoft.com/office/drawing/2014/main" id="{212B0E5D-2EB4-465E-ACE8-F572AC6F8A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13660" y="810816"/>
            <a:ext cx="3384947" cy="3943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1313" indent="-341313">
              <a:spcBef>
                <a:spcPts val="2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04875" algn="l"/>
                <a:tab pos="1819275" algn="l"/>
                <a:tab pos="2733675" algn="l"/>
                <a:tab pos="3648075" algn="l"/>
                <a:tab pos="4562475" algn="l"/>
                <a:tab pos="5476875" algn="l"/>
                <a:tab pos="6391275" algn="l"/>
                <a:tab pos="7305675" algn="l"/>
                <a:tab pos="8220075" algn="l"/>
                <a:tab pos="9134475" algn="l"/>
                <a:tab pos="10048875" algn="l"/>
              </a:tabLst>
              <a:defRPr sz="2400">
                <a:solidFill>
                  <a:srgbClr val="595959"/>
                </a:solidFill>
                <a:latin typeface="News Gothic MT"/>
                <a:cs typeface="Lucida Sans Unicode" panose="020B0602030504020204" pitchFamily="34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04875" algn="l"/>
                <a:tab pos="1819275" algn="l"/>
                <a:tab pos="2733675" algn="l"/>
                <a:tab pos="3648075" algn="l"/>
                <a:tab pos="4562475" algn="l"/>
                <a:tab pos="5476875" algn="l"/>
                <a:tab pos="6391275" algn="l"/>
                <a:tab pos="7305675" algn="l"/>
                <a:tab pos="8220075" algn="l"/>
                <a:tab pos="9134475" algn="l"/>
                <a:tab pos="10048875" algn="l"/>
              </a:tabLst>
              <a:defRPr sz="2200">
                <a:solidFill>
                  <a:srgbClr val="595959"/>
                </a:solidFill>
                <a:latin typeface="News Gothic MT"/>
                <a:cs typeface="Lucida Sans Unicode" panose="020B0602030504020204" pitchFamily="34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04875" algn="l"/>
                <a:tab pos="1819275" algn="l"/>
                <a:tab pos="2733675" algn="l"/>
                <a:tab pos="3648075" algn="l"/>
                <a:tab pos="4562475" algn="l"/>
                <a:tab pos="5476875" algn="l"/>
                <a:tab pos="6391275" algn="l"/>
                <a:tab pos="7305675" algn="l"/>
                <a:tab pos="8220075" algn="l"/>
                <a:tab pos="9134475" algn="l"/>
                <a:tab pos="10048875" algn="l"/>
              </a:tabLst>
              <a:defRPr sz="2000">
                <a:solidFill>
                  <a:srgbClr val="595959"/>
                </a:solidFill>
                <a:latin typeface="News Gothic MT"/>
                <a:cs typeface="Lucida Sans Unicode" panose="020B0602030504020204" pitchFamily="34" charset="0"/>
              </a:defRPr>
            </a:lvl3pPr>
            <a:lvl4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04875" algn="l"/>
                <a:tab pos="1819275" algn="l"/>
                <a:tab pos="2733675" algn="l"/>
                <a:tab pos="3648075" algn="l"/>
                <a:tab pos="4562475" algn="l"/>
                <a:tab pos="5476875" algn="l"/>
                <a:tab pos="6391275" algn="l"/>
                <a:tab pos="7305675" algn="l"/>
                <a:tab pos="8220075" algn="l"/>
                <a:tab pos="9134475" algn="l"/>
                <a:tab pos="10048875" algn="l"/>
              </a:tabLst>
              <a:defRPr>
                <a:solidFill>
                  <a:srgbClr val="595959"/>
                </a:solidFill>
                <a:latin typeface="News Gothic MT"/>
                <a:cs typeface="Lucida Sans Unicode" panose="020B0602030504020204" pitchFamily="34" charset="0"/>
              </a:defRPr>
            </a:lvl4pPr>
            <a:lvl5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04875" algn="l"/>
                <a:tab pos="1819275" algn="l"/>
                <a:tab pos="2733675" algn="l"/>
                <a:tab pos="3648075" algn="l"/>
                <a:tab pos="4562475" algn="l"/>
                <a:tab pos="5476875" algn="l"/>
                <a:tab pos="6391275" algn="l"/>
                <a:tab pos="7305675" algn="l"/>
                <a:tab pos="8220075" algn="l"/>
                <a:tab pos="9134475" algn="l"/>
                <a:tab pos="10048875" algn="l"/>
              </a:tabLst>
              <a:defRPr>
                <a:solidFill>
                  <a:srgbClr val="595959"/>
                </a:solidFill>
                <a:latin typeface="News Gothic MT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04875" algn="l"/>
                <a:tab pos="1819275" algn="l"/>
                <a:tab pos="2733675" algn="l"/>
                <a:tab pos="3648075" algn="l"/>
                <a:tab pos="4562475" algn="l"/>
                <a:tab pos="5476875" algn="l"/>
                <a:tab pos="6391275" algn="l"/>
                <a:tab pos="7305675" algn="l"/>
                <a:tab pos="8220075" algn="l"/>
                <a:tab pos="9134475" algn="l"/>
                <a:tab pos="10048875" algn="l"/>
              </a:tabLst>
              <a:defRPr>
                <a:solidFill>
                  <a:srgbClr val="595959"/>
                </a:solidFill>
                <a:latin typeface="News Gothic MT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04875" algn="l"/>
                <a:tab pos="1819275" algn="l"/>
                <a:tab pos="2733675" algn="l"/>
                <a:tab pos="3648075" algn="l"/>
                <a:tab pos="4562475" algn="l"/>
                <a:tab pos="5476875" algn="l"/>
                <a:tab pos="6391275" algn="l"/>
                <a:tab pos="7305675" algn="l"/>
                <a:tab pos="8220075" algn="l"/>
                <a:tab pos="9134475" algn="l"/>
                <a:tab pos="10048875" algn="l"/>
              </a:tabLst>
              <a:defRPr>
                <a:solidFill>
                  <a:srgbClr val="595959"/>
                </a:solidFill>
                <a:latin typeface="News Gothic MT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04875" algn="l"/>
                <a:tab pos="1819275" algn="l"/>
                <a:tab pos="2733675" algn="l"/>
                <a:tab pos="3648075" algn="l"/>
                <a:tab pos="4562475" algn="l"/>
                <a:tab pos="5476875" algn="l"/>
                <a:tab pos="6391275" algn="l"/>
                <a:tab pos="7305675" algn="l"/>
                <a:tab pos="8220075" algn="l"/>
                <a:tab pos="9134475" algn="l"/>
                <a:tab pos="10048875" algn="l"/>
              </a:tabLst>
              <a:defRPr>
                <a:solidFill>
                  <a:srgbClr val="595959"/>
                </a:solidFill>
                <a:latin typeface="News Gothic MT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04875" algn="l"/>
                <a:tab pos="1819275" algn="l"/>
                <a:tab pos="2733675" algn="l"/>
                <a:tab pos="3648075" algn="l"/>
                <a:tab pos="4562475" algn="l"/>
                <a:tab pos="5476875" algn="l"/>
                <a:tab pos="6391275" algn="l"/>
                <a:tab pos="7305675" algn="l"/>
                <a:tab pos="8220075" algn="l"/>
                <a:tab pos="9134475" algn="l"/>
                <a:tab pos="10048875" algn="l"/>
              </a:tabLst>
              <a:defRPr>
                <a:solidFill>
                  <a:srgbClr val="595959"/>
                </a:solidFill>
                <a:latin typeface="News Gothic MT"/>
                <a:cs typeface="Lucida Sans Unicode" panose="020B0602030504020204" pitchFamily="34" charset="0"/>
              </a:defRPr>
            </a:lvl9pPr>
          </a:lstStyle>
          <a:p>
            <a:pPr>
              <a:spcBef>
                <a:spcPts val="450"/>
              </a:spcBef>
              <a:buClr>
                <a:srgbClr val="6FB7D7"/>
              </a:buClr>
              <a:buSzPct val="110000"/>
              <a:buFont typeface="Arial" panose="020B0604020202020204" pitchFamily="34" charset="0"/>
              <a:buChar char="•"/>
              <a:defRPr/>
            </a:pPr>
            <a:r>
              <a:rPr lang="el" altLang="el-GR" sz="1500" dirty="0">
                <a:latin typeface="Arial" panose="020B0604020202020204" pitchFamily="34" charset="0"/>
                <a:cs typeface="Arial" panose="020B0604020202020204" pitchFamily="34" charset="0"/>
              </a:rPr>
              <a:t>Χωρίς νερό</a:t>
            </a:r>
          </a:p>
          <a:p>
            <a:pPr>
              <a:spcBef>
                <a:spcPts val="450"/>
              </a:spcBef>
              <a:buClr>
                <a:srgbClr val="6FB7D7"/>
              </a:buClr>
              <a:buSzPct val="110000"/>
              <a:buFont typeface="Arial" panose="020B0604020202020204" pitchFamily="34" charset="0"/>
              <a:buChar char="•"/>
              <a:defRPr/>
            </a:pPr>
            <a:r>
              <a:rPr lang="el" altLang="el-GR" sz="1500" dirty="0">
                <a:latin typeface="Arial" panose="020B0604020202020204" pitchFamily="34" charset="0"/>
                <a:cs typeface="Arial" panose="020B0604020202020204" pitchFamily="34" charset="0"/>
              </a:rPr>
              <a:t>Γλυκό, νόστιμο, σκληρό</a:t>
            </a:r>
          </a:p>
          <a:p>
            <a:pPr marL="257175" indent="-257175">
              <a:spcBef>
                <a:spcPts val="450"/>
              </a:spcBef>
              <a:buClr>
                <a:srgbClr val="6FB7D7"/>
              </a:buClr>
              <a:buSzPct val="110000"/>
              <a:buFont typeface="Arial" panose="020B0604020202020204" pitchFamily="34" charset="0"/>
              <a:buChar char="•"/>
              <a:defRPr/>
            </a:pPr>
            <a:r>
              <a:rPr lang="el" altLang="el-GR" sz="1500" dirty="0">
                <a:latin typeface="Arial" panose="020B0604020202020204" pitchFamily="34" charset="0"/>
                <a:cs typeface="Arial" panose="020B0604020202020204" pitchFamily="34" charset="0"/>
              </a:rPr>
              <a:t>Η πάστα ντομάτας είναι μοναδική</a:t>
            </a:r>
          </a:p>
          <a:p>
            <a:pPr marL="257175" indent="-257175">
              <a:spcBef>
                <a:spcPts val="450"/>
              </a:spcBef>
              <a:buClr>
                <a:srgbClr val="6FB7D7"/>
              </a:buClr>
              <a:buSzPct val="110000"/>
              <a:buFont typeface="Arial" panose="020B0604020202020204" pitchFamily="34" charset="0"/>
              <a:buChar char="•"/>
              <a:defRPr/>
            </a:pPr>
            <a:r>
              <a:rPr lang="el" altLang="el-GR" sz="1500" dirty="0">
                <a:latin typeface="Arial" panose="020B0604020202020204" pitchFamily="34" charset="0"/>
                <a:cs typeface="Arial" panose="020B0604020202020204" pitchFamily="34" charset="0"/>
              </a:rPr>
              <a:t>Τιμή τέσσερις φορές υψηλότερη</a:t>
            </a:r>
          </a:p>
          <a:p>
            <a:pPr marL="257175" indent="-257175">
              <a:spcBef>
                <a:spcPts val="450"/>
              </a:spcBef>
              <a:buClr>
                <a:srgbClr val="6FB7D7"/>
              </a:buClr>
              <a:buSzPct val="110000"/>
              <a:buFont typeface="Arial" panose="020B0604020202020204" pitchFamily="34" charset="0"/>
              <a:buChar char="•"/>
              <a:defRPr/>
            </a:pPr>
            <a:r>
              <a:rPr lang="el" altLang="el-GR" sz="1500" dirty="0">
                <a:latin typeface="Arial" panose="020B0604020202020204" pitchFamily="34" charset="0"/>
                <a:cs typeface="Arial" panose="020B0604020202020204" pitchFamily="34" charset="0"/>
              </a:rPr>
              <a:t>Σήμερα μπορεί να βρεθεί μόνο στον Συνεταιρισμό Οινοποιείων Santo και στο σούπερ μάρκετ Σκλαβενίτης ( </a:t>
            </a:r>
            <a:r>
              <a:rPr lang="el" altLang="el-GR" sz="1500" dirty="0" err="1">
                <a:latin typeface="Arial" panose="020B0604020202020204" pitchFamily="34" charset="0"/>
                <a:cs typeface="Arial" panose="020B0604020202020204" pitchFamily="34" charset="0"/>
              </a:rPr>
              <a:t>Μεσσαριά </a:t>
            </a:r>
            <a:r>
              <a:rPr lang="el" altLang="el-GR" sz="15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257175" indent="-257175">
              <a:spcBef>
                <a:spcPts val="450"/>
              </a:spcBef>
              <a:buClr>
                <a:srgbClr val="6FB7D7"/>
              </a:buClr>
              <a:buSzPct val="110000"/>
              <a:buFont typeface="Arial" panose="020B0604020202020204" pitchFamily="34" charset="0"/>
              <a:buChar char="•"/>
              <a:defRPr/>
            </a:pPr>
            <a:r>
              <a:rPr lang="el" altLang="el-GR" sz="1500" dirty="0">
                <a:latin typeface="Arial" panose="020B0604020202020204" pitchFamily="34" charset="0"/>
                <a:cs typeface="Arial" panose="020B0604020202020204" pitchFamily="34" charset="0"/>
              </a:rPr>
              <a:t>Μπορείτε επίσης να αγοράσετε από τους τοπικούς παραγωγούς, </a:t>
            </a:r>
            <a:r>
              <a:rPr lang="el" altLang="el-GR" sz="1500" dirty="0" err="1">
                <a:latin typeface="Arial" panose="020B0604020202020204" pitchFamily="34" charset="0"/>
                <a:cs typeface="Arial" panose="020B0604020202020204" pitchFamily="34" charset="0"/>
              </a:rPr>
              <a:t>Αντώνη </a:t>
            </a:r>
            <a:r>
              <a:rPr lang="el" altLang="el-GR" sz="1500" dirty="0">
                <a:latin typeface="Arial" panose="020B0604020202020204" pitchFamily="34" charset="0"/>
                <a:cs typeface="Arial" panose="020B0604020202020204" pitchFamily="34" charset="0"/>
              </a:rPr>
              <a:t>Αρβανίτη και Πέτρο Οικονόμου στο </a:t>
            </a:r>
            <a:r>
              <a:rPr lang="el" altLang="el-GR" sz="1500" dirty="0" err="1">
                <a:latin typeface="Arial" panose="020B0604020202020204" pitchFamily="34" charset="0"/>
                <a:cs typeface="Arial" panose="020B0604020202020204" pitchFamily="34" charset="0"/>
              </a:rPr>
              <a:t>Μεγαλοχώρι</a:t>
            </a:r>
            <a:endParaRPr lang="en-US" altLang="el-GR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2"/>
          <p:cNvSpPr txBox="1">
            <a:spLocks noGrp="1"/>
          </p:cNvSpPr>
          <p:nvPr>
            <p:ph type="title"/>
          </p:nvPr>
        </p:nvSpPr>
        <p:spPr>
          <a:xfrm>
            <a:off x="533400" y="400050"/>
            <a:ext cx="2698898" cy="55396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" dirty="0"/>
              <a:t>Βασικό χαρακτηριστικό</a:t>
            </a:r>
          </a:p>
        </p:txBody>
      </p:sp>
      <p:sp>
        <p:nvSpPr>
          <p:cNvPr id="62" name="Google Shape;62;p12"/>
          <p:cNvSpPr txBox="1"/>
          <p:nvPr/>
        </p:nvSpPr>
        <p:spPr>
          <a:xfrm>
            <a:off x="1215732" y="1052120"/>
            <a:ext cx="3717775" cy="165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l" sz="1600" b="1" dirty="0">
                <a:solidFill>
                  <a:srgbClr val="FF0000"/>
                </a:solidFill>
                <a:latin typeface="Calibri" panose="020F0502020204030204" pitchFamily="34" charset="0"/>
                <a:ea typeface="Georgia"/>
                <a:cs typeface="Calibri" panose="020F0502020204030204" pitchFamily="34" charset="0"/>
                <a:sym typeface="Georgia"/>
              </a:rPr>
              <a:t>Έλλειψη βρόχινου νερού και συχνό πότισμα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l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επίσης ένα βασικό χαρακτηριστικό των ευρύτερων γεωργικών προϊόντων της Θήρας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l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γι </a:t>
            </a:r>
            <a:r>
              <a:rPr lang="el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' αυτό ονομάζονται άνυδρες ντομάτες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l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Το νερό της ατμοσφαιρικής υγρασίας, που προέρχεται από την εξάτμιση της καλντέρας, συγκρατείται στους πόρους των ελαφρόπετρων </a:t>
            </a:r>
            <a:r>
              <a:rPr lang="el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που </a:t>
            </a:r>
            <a:r>
              <a:rPr lang="el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υπάρχουν στο νησί.</a:t>
            </a: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en-US" sz="1600" b="1" dirty="0">
              <a:solidFill>
                <a:srgbClr val="FF0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4" name="Google Shape;64;p12"/>
          <p:cNvSpPr txBox="1"/>
          <p:nvPr/>
        </p:nvSpPr>
        <p:spPr>
          <a:xfrm>
            <a:off x="1311425" y="4072149"/>
            <a:ext cx="6598200" cy="6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endParaRPr sz="1200" dirty="0">
              <a:solidFill>
                <a:srgbClr val="1D1D1B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5" name="Google Shape;65;p12"/>
          <p:cNvSpPr txBox="1">
            <a:spLocks noGrp="1"/>
          </p:cNvSpPr>
          <p:nvPr>
            <p:ph type="sldNum" idx="12"/>
          </p:nvPr>
        </p:nvSpPr>
        <p:spPr>
          <a:xfrm>
            <a:off x="76209" y="4698864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pic>
        <p:nvPicPr>
          <p:cNvPr id="4" name="Εικόνα 3" descr="Εικόνα που περιέχει φύση&#10;&#10;Περιγραφή που δημιουργήθηκε αυτόματα">
            <a:extLst>
              <a:ext uri="{FF2B5EF4-FFF2-40B4-BE49-F238E27FC236}">
                <a16:creationId xmlns:a16="http://schemas.microsoft.com/office/drawing/2014/main" id="{87E23905-B418-4135-AEA7-4487D551AF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0171" y="1105419"/>
            <a:ext cx="4018768" cy="301407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271916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6"/>
          <p:cNvSpPr txBox="1">
            <a:spLocks noGrp="1"/>
          </p:cNvSpPr>
          <p:nvPr>
            <p:ph type="title"/>
          </p:nvPr>
        </p:nvSpPr>
        <p:spPr>
          <a:xfrm>
            <a:off x="533400" y="400050"/>
            <a:ext cx="2294860" cy="55396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" dirty="0"/>
              <a:t>19ος αιώνας</a:t>
            </a:r>
            <a:endParaRPr dirty="0"/>
          </a:p>
        </p:txBody>
      </p:sp>
      <p:sp>
        <p:nvSpPr>
          <p:cNvPr id="93" name="Google Shape;93;p16"/>
          <p:cNvSpPr txBox="1">
            <a:spLocks noGrp="1"/>
          </p:cNvSpPr>
          <p:nvPr>
            <p:ph type="body" idx="1"/>
          </p:nvPr>
        </p:nvSpPr>
        <p:spPr>
          <a:xfrm>
            <a:off x="3415701" y="1036856"/>
            <a:ext cx="5185200" cy="326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σπείρεται για πρώτη φορά από έναν Χριστιανό μοναχό ονόματι </a:t>
            </a:r>
            <a:r>
              <a:rPr lang="el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Φραγκίσκος </a:t>
            </a:r>
            <a:r>
              <a:rPr lang="e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το έτος 1818 στη Μονή Καπουτσίνων</a:t>
            </a:r>
          </a:p>
          <a:p>
            <a:pPr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Δεν είμαστε σίγουροι αν η ντομάτα συνήθισε στις καιρικές και εδαφικές συνθήκες της Σαντορίνης ή αν ανήκει σε ένα εντελώς μοναδικό είδος</a:t>
            </a:r>
          </a:p>
          <a:p>
            <a:pPr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l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Η </a:t>
            </a:r>
            <a:r>
              <a:rPr lang="e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οργανωμένη καλλιέργεια ντομάτας στη Σαντορίνη ξεκίνησε από το 1875</a:t>
            </a:r>
            <a:endParaRPr dirty="0"/>
          </a:p>
        </p:txBody>
      </p:sp>
      <p:sp>
        <p:nvSpPr>
          <p:cNvPr id="94" name="Google Shape;94;p16"/>
          <p:cNvSpPr txBox="1">
            <a:spLocks noGrp="1"/>
          </p:cNvSpPr>
          <p:nvPr>
            <p:ph type="sldNum" idx="12"/>
          </p:nvPr>
        </p:nvSpPr>
        <p:spPr>
          <a:xfrm>
            <a:off x="76209" y="4698864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5" name="Google Shape;93;p16">
            <a:extLst>
              <a:ext uri="{FF2B5EF4-FFF2-40B4-BE49-F238E27FC236}">
                <a16:creationId xmlns:a16="http://schemas.microsoft.com/office/drawing/2014/main" id="{71E6BA3F-8EBC-4EE0-AE4C-4FB8ADEF3357}"/>
              </a:ext>
            </a:extLst>
          </p:cNvPr>
          <p:cNvSpPr txBox="1">
            <a:spLocks/>
          </p:cNvSpPr>
          <p:nvPr/>
        </p:nvSpPr>
        <p:spPr>
          <a:xfrm>
            <a:off x="1680830" y="3635728"/>
            <a:ext cx="6357384" cy="326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Georgia"/>
              <a:buChar char="□"/>
              <a:defRPr sz="2400" b="0" i="0" u="none" strike="noStrike" cap="none">
                <a:solidFill>
                  <a:srgbClr val="11111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Georgia"/>
              <a:buChar char="■"/>
              <a:defRPr sz="2400" b="0" i="0" u="none" strike="noStrike" cap="none">
                <a:solidFill>
                  <a:srgbClr val="11111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Georgia"/>
              <a:buChar char="▣"/>
              <a:defRPr sz="2400" b="0" i="0" u="none" strike="noStrike" cap="none">
                <a:solidFill>
                  <a:srgbClr val="11111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828800" marR="0" lvl="3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Georgia"/>
              <a:buChar char="●"/>
              <a:defRPr sz="2400" b="0" i="0" u="none" strike="noStrike" cap="none">
                <a:solidFill>
                  <a:srgbClr val="11111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286000" marR="0" lvl="4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Georgia"/>
              <a:buChar char="○"/>
              <a:defRPr sz="2400" b="0" i="0" u="none" strike="noStrike" cap="none">
                <a:solidFill>
                  <a:srgbClr val="11111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743200" marR="0" lvl="5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Georgia"/>
              <a:buChar char="■"/>
              <a:defRPr sz="2400" b="0" i="0" u="none" strike="noStrike" cap="none">
                <a:solidFill>
                  <a:srgbClr val="11111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3200400" marR="0" lvl="6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Georgia"/>
              <a:buChar char="●"/>
              <a:defRPr sz="2400" b="0" i="0" u="none" strike="noStrike" cap="none">
                <a:solidFill>
                  <a:srgbClr val="11111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657600" marR="0" lvl="7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Georgia"/>
              <a:buChar char="○"/>
              <a:defRPr sz="2400" b="0" i="0" u="none" strike="noStrike" cap="none">
                <a:solidFill>
                  <a:srgbClr val="11111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4114800" marR="0" lvl="8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Georgia"/>
              <a:buChar char="■"/>
              <a:defRPr sz="2400" b="0" i="0" u="none" strike="noStrike" cap="none">
                <a:solidFill>
                  <a:srgbClr val="11111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marL="76200" indent="0" algn="ctr">
              <a:buNone/>
            </a:pPr>
            <a:r>
              <a:rPr lang="el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Η </a:t>
            </a:r>
            <a:r>
              <a:rPr lang="e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ντομάτα Σαντορίνης έχει παραμείνει αυθεντική μέχρι σήμερα και ποτέ δεν έχει μεταφυτευτεί με άλλη ποικιλία.</a:t>
            </a:r>
            <a:endParaRPr lang="en-US" dirty="0"/>
          </a:p>
        </p:txBody>
      </p:sp>
      <p:pic>
        <p:nvPicPr>
          <p:cNvPr id="3" name="Εικόνα 2" descr="Εικόνα που περιέχει φαγητό, πιάτο, εσωτερικό, διαφορετικός&#10;&#10;Περιγραφή που δημιουργήθηκε αυτόματα">
            <a:extLst>
              <a:ext uri="{FF2B5EF4-FFF2-40B4-BE49-F238E27FC236}">
                <a16:creationId xmlns:a16="http://schemas.microsoft.com/office/drawing/2014/main" id="{72CBF01C-C18B-4BC3-86D7-4F323B4BF8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9" y="1036856"/>
            <a:ext cx="3530091" cy="271643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971128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2"/>
          <p:cNvSpPr txBox="1">
            <a:spLocks noGrp="1"/>
          </p:cNvSpPr>
          <p:nvPr>
            <p:ph type="title"/>
          </p:nvPr>
        </p:nvSpPr>
        <p:spPr>
          <a:xfrm>
            <a:off x="533400" y="400050"/>
            <a:ext cx="2698898" cy="55396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" dirty="0"/>
              <a:t>19ος αιώνας</a:t>
            </a:r>
            <a:endParaRPr dirty="0"/>
          </a:p>
        </p:txBody>
      </p:sp>
      <p:sp>
        <p:nvSpPr>
          <p:cNvPr id="62" name="Google Shape;62;p12"/>
          <p:cNvSpPr txBox="1"/>
          <p:nvPr/>
        </p:nvSpPr>
        <p:spPr>
          <a:xfrm>
            <a:off x="1131554" y="1034540"/>
            <a:ext cx="4201488" cy="18663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marR="0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l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Ένας δημοφιλής θρύλος της Σαντορίνης λέει ότι οι πρώτοι σπόροι ντομάτας μεταφέρθηκαν από το Σουέζ. Το </a:t>
            </a:r>
            <a:r>
              <a:rPr lang="el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έδαφος της Σαντορίνης, η « </a:t>
            </a:r>
            <a:r>
              <a:rPr lang="el" sz="1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άσπα </a:t>
            </a:r>
            <a:r>
              <a:rPr lang="el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», γίνεται συμπαγές, δυνατό και αδιάβροχο, όταν το αναμειγνύουμε με ασβέστη και νερό. Αυτό το υλικό χρησιμοποιήθηκε για τη διώρυγα του Σουέζ.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l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Η Σαντορίνη ήταν κάποτε ένα ακμάζον ναυτικό βασίλειο και οι ναυτικοί της σύχναζαν στο Σουέζ για εμπόριο.</a:t>
            </a:r>
          </a:p>
          <a:p>
            <a:pPr marL="285750" marR="0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l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Κατά τη διάρκεια ενός τέτοιου ταξιδιού στο Σουέζ, οι ναυτικοί της Σαντορίνης έφεραν τον σπόρο στο νησί και άρχισαν να καλλιεργούν ντομάτα.</a:t>
            </a:r>
            <a:endParaRPr lang="el-G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200" dirty="0">
              <a:solidFill>
                <a:srgbClr val="1D1D1B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4" name="Google Shape;64;p12"/>
          <p:cNvSpPr txBox="1"/>
          <p:nvPr/>
        </p:nvSpPr>
        <p:spPr>
          <a:xfrm>
            <a:off x="1311425" y="4072149"/>
            <a:ext cx="6598200" cy="6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endParaRPr sz="1200" dirty="0">
              <a:solidFill>
                <a:srgbClr val="1D1D1B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5" name="Google Shape;65;p12"/>
          <p:cNvSpPr txBox="1">
            <a:spLocks noGrp="1"/>
          </p:cNvSpPr>
          <p:nvPr>
            <p:ph type="sldNum" idx="12"/>
          </p:nvPr>
        </p:nvSpPr>
        <p:spPr>
          <a:xfrm>
            <a:off x="76209" y="4698864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pic>
        <p:nvPicPr>
          <p:cNvPr id="4" name="Εικόνα 3" descr="Εικόνα που περιέχει χάρτης&#10;&#10;Περιγραφή που δημιουργήθηκε αυτόματα">
            <a:extLst>
              <a:ext uri="{FF2B5EF4-FFF2-40B4-BE49-F238E27FC236}">
                <a16:creationId xmlns:a16="http://schemas.microsoft.com/office/drawing/2014/main" id="{D4D54F31-A1B1-4CCC-B644-AE55DC5373F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3873"/>
          <a:stretch/>
        </p:blipFill>
        <p:spPr>
          <a:xfrm>
            <a:off x="5247720" y="793283"/>
            <a:ext cx="3362880" cy="3632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012294"/>
      </p:ext>
    </p:extLst>
  </p:cSld>
  <p:clrMapOvr>
    <a:masterClrMapping/>
  </p:clrMapOvr>
</p:sld>
</file>

<file path=ppt/theme/theme1.xml><?xml version="1.0" encoding="utf-8"?>
<a:theme xmlns:a="http://schemas.openxmlformats.org/drawingml/2006/main" name="Lysander template">
  <a:themeElements>
    <a:clrScheme name="Custom 347">
      <a:dk1>
        <a:srgbClr val="111111"/>
      </a:dk1>
      <a:lt1>
        <a:srgbClr val="FFFFFF"/>
      </a:lt1>
      <a:dk2>
        <a:srgbClr val="999999"/>
      </a:dk2>
      <a:lt2>
        <a:srgbClr val="EFEFEF"/>
      </a:lt2>
      <a:accent1>
        <a:srgbClr val="FF0000"/>
      </a:accent1>
      <a:accent2>
        <a:srgbClr val="CC0000"/>
      </a:accent2>
      <a:accent3>
        <a:srgbClr val="434343"/>
      </a:accent3>
      <a:accent4>
        <a:srgbClr val="999999"/>
      </a:accent4>
      <a:accent5>
        <a:srgbClr val="CCCCCC"/>
      </a:accent5>
      <a:accent6>
        <a:srgbClr val="EFEFEF"/>
      </a:accent6>
      <a:hlink>
        <a:srgbClr val="111111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575</TotalTime>
  <Words>369</Words>
  <Application>Microsoft Office PowerPoint</Application>
  <PresentationFormat>On-screen Show (16:9)</PresentationFormat>
  <Paragraphs>38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Times New Roman</vt:lpstr>
      <vt:lpstr>Georgia</vt:lpstr>
      <vt:lpstr>Calibri</vt:lpstr>
      <vt:lpstr>Aptos</vt:lpstr>
      <vt:lpstr>Roboto Slab</vt:lpstr>
      <vt:lpstr>Arial </vt:lpstr>
      <vt:lpstr>Arial</vt:lpstr>
      <vt:lpstr>Lysander template</vt:lpstr>
      <vt:lpstr>Αλλαγές στο Πολιτιστικό Τοπίο  Η Παραγωγή και το Εργοστάσιο Ντομάτας στη Σαντορίνη μετατράπηκαν σε Μουσείο   Μια πρωτότυπη παρουσίαση που ετοίμασε το ΚΕΝΤΡΟ ΕΛΛΗΝΙΚΟΥ ΠΟΛΙΤΙΣΜΟΥ VIP Project EU  15  </vt:lpstr>
      <vt:lpstr>Ντοματίνια Σαντορίνης</vt:lpstr>
      <vt:lpstr>Ντοματίνια Σαντορίνης</vt:lpstr>
      <vt:lpstr>PowerPoint Presentation</vt:lpstr>
      <vt:lpstr>Βασικό χαρακτηριστικό</vt:lpstr>
      <vt:lpstr>19ος αιώνας</vt:lpstr>
      <vt:lpstr>19ος αιώνας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Santorini’s Tomato Museum</dc:title>
  <cp:lastModifiedBy>Ifigenia Georgiadou</cp:lastModifiedBy>
  <cp:revision>31</cp:revision>
  <cp:lastPrinted>2022-01-16T07:23:47Z</cp:lastPrinted>
  <dcterms:modified xsi:type="dcterms:W3CDTF">2025-12-28T20:25:47Z</dcterms:modified>
</cp:coreProperties>
</file>