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11"/>
  </p:notesMasterIdLst>
  <p:sldIdLst>
    <p:sldId id="256" r:id="rId2"/>
    <p:sldId id="261" r:id="rId3"/>
    <p:sldId id="302" r:id="rId4"/>
    <p:sldId id="263" r:id="rId5"/>
    <p:sldId id="304" r:id="rId6"/>
    <p:sldId id="282" r:id="rId7"/>
    <p:sldId id="305" r:id="rId8"/>
    <p:sldId id="307" r:id="rId9"/>
    <p:sldId id="308" r:id="rId10"/>
  </p:sldIdLst>
  <p:sldSz cx="9144000" cy="5143500" type="screen16x9"/>
  <p:notesSz cx="6888163" cy="9671050"/>
  <p:embeddedFontLst>
    <p:embeddedFont>
      <p:font typeface="Georgia" panose="02040502050405020303" pitchFamily="18" charset="0"/>
      <p:regular r:id="rId12"/>
      <p:bold r:id="rId13"/>
      <p:italic r:id="rId14"/>
      <p:boldItalic r:id="rId15"/>
    </p:embeddedFont>
    <p:embeddedFont>
      <p:font typeface="Roboto Slab" pitchFamily="2" charset="0"/>
      <p:regular r:id="rId16"/>
      <p:bold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8ADD2BE-D0F3-46ED-A0BE-2332052C2427}">
  <a:tblStyle styleId="{88ADD2BE-D0F3-46ED-A0BE-2332052C242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9B7DDB2-A729-435D-8956-4EC6CEC22427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79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607" tIns="94607" rIns="94607" bIns="94607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35f391192_00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p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7915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5f391192_017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5ed75ccf_015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32678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c9ec110d2f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c9ec110d2f_0_79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13315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25708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5ed75ccf_015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23584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169100" y="400050"/>
            <a:ext cx="7554900" cy="38424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533400" y="1440375"/>
            <a:ext cx="5041200" cy="3150600"/>
          </a:xfrm>
          <a:prstGeom prst="rect">
            <a:avLst/>
          </a:prstGeom>
          <a:ln w="1143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/>
          <p:nvPr/>
        </p:nvSpPr>
        <p:spPr>
          <a:xfrm>
            <a:off x="1169100" y="721350"/>
            <a:ext cx="7441500" cy="38736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533400" y="552450"/>
            <a:ext cx="2106600" cy="12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203050" y="1132549"/>
            <a:ext cx="5185200" cy="326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□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▣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>
            <a:off x="1169100" y="721350"/>
            <a:ext cx="7441500" cy="38736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533400" y="552450"/>
            <a:ext cx="2106600" cy="12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3012775" y="1052499"/>
            <a:ext cx="2597400" cy="324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□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▣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5766774" y="1052499"/>
            <a:ext cx="2597400" cy="324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□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▣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/>
          <p:nvPr/>
        </p:nvSpPr>
        <p:spPr>
          <a:xfrm>
            <a:off x="1169100" y="721350"/>
            <a:ext cx="7441500" cy="38736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533400" y="552450"/>
            <a:ext cx="2106600" cy="12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/>
          <p:nvPr/>
        </p:nvSpPr>
        <p:spPr>
          <a:xfrm>
            <a:off x="521275" y="560700"/>
            <a:ext cx="8036100" cy="40221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sldNum" idx="12"/>
          </p:nvPr>
        </p:nvSpPr>
        <p:spPr>
          <a:xfrm>
            <a:off x="4297650" y="471791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3400" y="552450"/>
            <a:ext cx="2106600" cy="1257600"/>
          </a:xfrm>
          <a:prstGeom prst="rect">
            <a:avLst/>
          </a:prstGeom>
          <a:noFill/>
          <a:ln w="762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203050" y="1132549"/>
            <a:ext cx="5185200" cy="32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□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■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▣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●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○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■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●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○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■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4" r:id="rId4"/>
    <p:sldLayoutId id="2147483656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 txBox="1">
            <a:spLocks noGrp="1"/>
          </p:cNvSpPr>
          <p:nvPr>
            <p:ph type="ctrTitle"/>
          </p:nvPr>
        </p:nvSpPr>
        <p:spPr>
          <a:xfrm>
            <a:off x="533399" y="1440375"/>
            <a:ext cx="8336223" cy="315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" sz="2000" b="1" dirty="0"/>
              <a:t>Αλλαγές στο Πολιτιστικό Τοπίο </a:t>
            </a:r>
            <a:br>
              <a:rPr lang="en-US" sz="2000" b="1" dirty="0"/>
            </a:br>
            <a:r>
              <a:rPr lang="el" sz="2000" b="1" dirty="0"/>
              <a:t>Η Παραγωγή και το Εργοστάσιο Ντομάτας στη Σαντορίνη - μετατράπηκαν σε μουσείο </a:t>
            </a:r>
            <a:br>
              <a:rPr lang="en-US" sz="2000" b="1" dirty="0"/>
            </a:br>
            <a:br>
              <a:rPr lang="en-US" sz="2000" dirty="0"/>
            </a:br>
            <a:r>
              <a:rPr lang="el" sz="2000" b="1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Μια πρωτότυπη παρουσίαση που ετοίμασε το ΚΕΝΤΡΟ ΕΛΛΗΝΙΚΟΥ ΠΟΛΙΤΙΣΜΟΥ </a:t>
            </a:r>
            <a:r>
              <a:rPr lang="el" sz="20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 </a:t>
            </a:r>
            <a:br>
              <a:rPr lang="en-US" sz="20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l" sz="2000" b="1" kern="1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16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Εικόνα 3" descr="Εικόνα που περιέχει κείμενο&#10;&#10;Περιγραφή που δημιουργήθηκε αυτόματα">
            <a:extLst>
              <a:ext uri="{FF2B5EF4-FFF2-40B4-BE49-F238E27FC236}">
                <a16:creationId xmlns:a16="http://schemas.microsoft.com/office/drawing/2014/main" id="{72EB8B74-0ED2-4B5D-86C2-218170E94C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3123" y="141353"/>
            <a:ext cx="2670877" cy="73849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6"/>
          <p:cNvSpPr txBox="1">
            <a:spLocks noGrp="1"/>
          </p:cNvSpPr>
          <p:nvPr>
            <p:ph type="title"/>
          </p:nvPr>
        </p:nvSpPr>
        <p:spPr>
          <a:xfrm>
            <a:off x="533400" y="400050"/>
            <a:ext cx="2294860" cy="5539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" dirty="0"/>
              <a:t>20ός αιώνας</a:t>
            </a:r>
            <a:endParaRPr dirty="0"/>
          </a:p>
        </p:txBody>
      </p:sp>
      <p:sp>
        <p:nvSpPr>
          <p:cNvPr id="93" name="Google Shape;93;p16"/>
          <p:cNvSpPr txBox="1">
            <a:spLocks noGrp="1"/>
          </p:cNvSpPr>
          <p:nvPr>
            <p:ph type="body" idx="1"/>
          </p:nvPr>
        </p:nvSpPr>
        <p:spPr>
          <a:xfrm>
            <a:off x="4572000" y="1161175"/>
            <a:ext cx="4156492" cy="326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chemeClr val="tx2">
                  <a:lumMod val="10000"/>
                </a:schemeClr>
              </a:buClr>
              <a:buFont typeface="Arial" panose="020B0604020202020204" pitchFamily="34" charset="0"/>
              <a:buChar char="•"/>
            </a:pPr>
            <a:r>
              <a:rPr lang="e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1922: Ιδρύεται η 1η βιομηχανική μονάδα από </a:t>
            </a:r>
            <a:r>
              <a:rPr lang="el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τον </a:t>
            </a:r>
            <a:r>
              <a:rPr lang="e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Δημήτριο Νομικό στον Μονόλιθο ,</a:t>
            </a:r>
          </a:p>
          <a:p>
            <a:pPr>
              <a:buClr>
                <a:schemeClr val="tx2">
                  <a:lumMod val="10000"/>
                </a:schemeClr>
              </a:buClr>
              <a:buFont typeface="Arial" panose="020B0604020202020204" pitchFamily="34" charset="0"/>
              <a:buChar char="•"/>
            </a:pPr>
            <a:r>
              <a:rPr lang="e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Σχεδόν 20.000 στρέμματα γης καλλιεργούνταν με ντομάτες και λειτουργούσαν έως και 14 εργοστάσια επεξεργασίας.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Clr>
                <a:schemeClr val="tx2">
                  <a:lumMod val="10000"/>
                </a:schemeClr>
              </a:buClr>
              <a:buFont typeface="Arial" panose="020B0604020202020204" pitchFamily="34" charset="0"/>
              <a:buChar char="•"/>
            </a:pPr>
            <a:r>
              <a:rPr lang="e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Π. </a:t>
            </a:r>
            <a:r>
              <a:rPr lang="el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Νομικός </a:t>
            </a:r>
            <a:r>
              <a:rPr lang="el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«Ήταν κάτι σαν κοινωνικός χώρος για αυτούς, σαν την εκκλησία την Κυριακή».</a:t>
            </a:r>
          </a:p>
          <a:p>
            <a:pPr marL="76200" indent="0">
              <a:buNone/>
            </a:pPr>
            <a:endParaRPr dirty="0"/>
          </a:p>
        </p:txBody>
      </p:sp>
      <p:sp>
        <p:nvSpPr>
          <p:cNvPr id="94" name="Google Shape;94;p16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5" name="Google Shape;93;p16">
            <a:extLst>
              <a:ext uri="{FF2B5EF4-FFF2-40B4-BE49-F238E27FC236}">
                <a16:creationId xmlns:a16="http://schemas.microsoft.com/office/drawing/2014/main" id="{71E6BA3F-8EBC-4EE0-AE4C-4FB8ADEF3357}"/>
              </a:ext>
            </a:extLst>
          </p:cNvPr>
          <p:cNvSpPr txBox="1">
            <a:spLocks/>
          </p:cNvSpPr>
          <p:nvPr/>
        </p:nvSpPr>
        <p:spPr>
          <a:xfrm>
            <a:off x="-610329" y="4131577"/>
            <a:ext cx="6357384" cy="32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□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■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▣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●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○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■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●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○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■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76200" indent="0" algn="ctr">
              <a:buNone/>
            </a:pPr>
            <a:r>
              <a:rPr lang="el" sz="1800" i="1" dirty="0">
                <a:latin typeface="Calibri" panose="020F0502020204030204" pitchFamily="34" charset="0"/>
                <a:cs typeface="Times New Roman" panose="02020603050405020304" pitchFamily="18" charset="0"/>
              </a:rPr>
              <a:t>Φωτογραφία από τα χρόνια ακμής του κλάδου</a:t>
            </a:r>
            <a:endParaRPr lang="en-US" i="1" dirty="0"/>
          </a:p>
        </p:txBody>
      </p:sp>
      <p:pic>
        <p:nvPicPr>
          <p:cNvPr id="6" name="Εικόνα 5" descr="Εικόνα που περιέχει κείμενο, τοίχος, εσωτερικό, άτομο&#10;&#10;Περιγραφή που δημιουργήθηκε αυτόματα">
            <a:extLst>
              <a:ext uri="{FF2B5EF4-FFF2-40B4-BE49-F238E27FC236}">
                <a16:creationId xmlns:a16="http://schemas.microsoft.com/office/drawing/2014/main" id="{34649C0B-7125-4860-B076-5C80E87E8D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232" y="1095567"/>
            <a:ext cx="4302768" cy="305951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title"/>
          </p:nvPr>
        </p:nvSpPr>
        <p:spPr>
          <a:xfrm>
            <a:off x="1394637" y="400050"/>
            <a:ext cx="4522943" cy="9232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" dirty="0"/>
              <a:t>Η ντομάτα της Σαντορίνης και οι Μπολσεβίκοι</a:t>
            </a:r>
            <a:endParaRPr dirty="0"/>
          </a:p>
        </p:txBody>
      </p:sp>
      <p:sp>
        <p:nvSpPr>
          <p:cNvPr id="62" name="Google Shape;62;p12"/>
          <p:cNvSpPr txBox="1"/>
          <p:nvPr/>
        </p:nvSpPr>
        <p:spPr>
          <a:xfrm>
            <a:off x="1131554" y="1245447"/>
            <a:ext cx="4201488" cy="16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l" sz="1800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Κατά τη διάρκεια της </a:t>
            </a:r>
            <a:r>
              <a:rPr lang="el" sz="1800" dirty="0" err="1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Μπολσεβίκικης </a:t>
            </a:r>
            <a:r>
              <a:rPr lang="el" sz="1800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Επανάστασης, οι περισσότερες εκκλησίες της Ρωσίας έκλεισαν.</a:t>
            </a:r>
          </a:p>
          <a:p>
            <a:pPr marL="285750" lvl="0" indent="-2857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l" sz="1800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Εκείνη την εποχή, οι Ρώσοι ιερείς αγαπούσαν πολύ το κρασί </a:t>
            </a:r>
            <a:r>
              <a:rPr lang="el" sz="1800" dirty="0" err="1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Βινσάντο </a:t>
            </a:r>
            <a:r>
              <a:rPr lang="el" sz="1800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, το οποίο, παρεμπιπτόντως, παραγόταν επίσης στη Σαντορίνη.</a:t>
            </a:r>
          </a:p>
          <a:p>
            <a:pPr marL="285750" lvl="0" indent="-2857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l" sz="1800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Καθώς η ζήτηση για κρασί </a:t>
            </a:r>
            <a:r>
              <a:rPr lang="el" sz="1800" dirty="0" err="1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Vinsanto </a:t>
            </a:r>
            <a:r>
              <a:rPr lang="el" sz="1800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μειώθηκε, ήρθε η σειρά των ντοματών Σαντορίνης να τραβήξουν την προσοχή των Ρώσων.</a:t>
            </a:r>
            <a:endParaRPr sz="1800" dirty="0">
              <a:solidFill>
                <a:srgbClr val="1D1D1B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</p:txBody>
      </p:sp>
      <p:sp>
        <p:nvSpPr>
          <p:cNvPr id="64" name="Google Shape;64;p12"/>
          <p:cNvSpPr txBox="1"/>
          <p:nvPr/>
        </p:nvSpPr>
        <p:spPr>
          <a:xfrm>
            <a:off x="5631645" y="3798148"/>
            <a:ext cx="3140216" cy="6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l" sz="1800" i="1" dirty="0" err="1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Καραμολέγκος</a:t>
            </a:r>
            <a:r>
              <a:rPr lang="el" sz="1800" i="1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 οινοποιείο </a:t>
            </a:r>
            <a:endParaRPr sz="1800" i="1" dirty="0">
              <a:solidFill>
                <a:srgbClr val="1D1D1B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5" name="Google Shape;65;p12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6" name="Εικόνα 5" descr="Εικόνα που περιέχει υπαίθριος, δέντρο, φυτό, πλήθος&#10;&#10;Περιγραφή που δημιουργήθηκε αυτόματα">
            <a:extLst>
              <a:ext uri="{FF2B5EF4-FFF2-40B4-BE49-F238E27FC236}">
                <a16:creationId xmlns:a16="http://schemas.microsoft.com/office/drawing/2014/main" id="{E65FDB89-2035-4E8E-8391-23CDF35E9D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5451" y="1323349"/>
            <a:ext cx="3672131" cy="2570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199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>
            <a:spLocks noGrp="1"/>
          </p:cNvSpPr>
          <p:nvPr>
            <p:ph type="body" idx="1"/>
          </p:nvPr>
        </p:nvSpPr>
        <p:spPr>
          <a:xfrm>
            <a:off x="3853879" y="976759"/>
            <a:ext cx="2232948" cy="31899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l" dirty="0">
                <a:solidFill>
                  <a:srgbClr val="FFFFFF"/>
                </a:solidFill>
                <a:highlight>
                  <a:srgbClr val="FF00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Σεισμός</a:t>
            </a:r>
            <a:endParaRPr dirty="0">
              <a:solidFill>
                <a:srgbClr val="FFFFFF"/>
              </a:solidFill>
              <a:highlight>
                <a:srgbClr val="FF00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l" dirty="0">
                <a:latin typeface="Calibri" panose="020F0502020204030204" pitchFamily="34" charset="0"/>
                <a:cs typeface="Calibri" panose="020F0502020204030204" pitchFamily="34" charset="0"/>
              </a:rPr>
              <a:t>Ο καταστροφικός σεισμός του 1956 ανάγκασε τις βιομηχανίες είτε να κλείσουν τα εργοστάσιά τους είτε να μετακομίσουν σε άλλες περιοχές της Ελλάδας </a:t>
            </a:r>
            <a:r>
              <a:rPr lang="el" dirty="0"/>
              <a:t>.</a:t>
            </a:r>
          </a:p>
        </p:txBody>
      </p:sp>
      <p:sp>
        <p:nvSpPr>
          <p:cNvPr id="116" name="Google Shape;116;p18"/>
          <p:cNvSpPr txBox="1">
            <a:spLocks noGrp="1"/>
          </p:cNvSpPr>
          <p:nvPr>
            <p:ph type="title"/>
          </p:nvPr>
        </p:nvSpPr>
        <p:spPr>
          <a:xfrm>
            <a:off x="533400" y="212208"/>
            <a:ext cx="2106600" cy="5539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" dirty="0"/>
              <a:t>20ός αιώνας</a:t>
            </a:r>
            <a:endParaRPr dirty="0"/>
          </a:p>
        </p:txBody>
      </p:sp>
      <p:sp>
        <p:nvSpPr>
          <p:cNvPr id="117" name="Google Shape;117;p18"/>
          <p:cNvSpPr txBox="1">
            <a:spLocks noGrp="1"/>
          </p:cNvSpPr>
          <p:nvPr>
            <p:ph type="body" idx="2"/>
          </p:nvPr>
        </p:nvSpPr>
        <p:spPr>
          <a:xfrm>
            <a:off x="6168762" y="976759"/>
            <a:ext cx="2431207" cy="318998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" dirty="0">
                <a:solidFill>
                  <a:srgbClr val="FFFFFF"/>
                </a:solidFill>
                <a:highlight>
                  <a:srgbClr val="FF00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Τουρισμός</a:t>
            </a:r>
            <a:endParaRPr dirty="0">
              <a:solidFill>
                <a:srgbClr val="FFFFFF"/>
              </a:solidFill>
              <a:highlight>
                <a:srgbClr val="FF00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l" dirty="0">
                <a:latin typeface="Calibri" panose="020F0502020204030204" pitchFamily="34" charset="0"/>
                <a:cs typeface="Calibri" panose="020F0502020204030204" pitchFamily="34" charset="0"/>
              </a:rPr>
              <a:t>Ένα άλλο βαρύ πλήγμα για τη βιομηχανία ντομάτας ήρθε όταν ο τουρισμός έγινε μια πιο επικερδής επιχείρηση για τους περισσότερους </a:t>
            </a:r>
            <a:r>
              <a:rPr lang="el" dirty="0" err="1">
                <a:latin typeface="Calibri" panose="020F0502020204030204" pitchFamily="34" charset="0"/>
                <a:cs typeface="Calibri" panose="020F0502020204030204" pitchFamily="34" charset="0"/>
              </a:rPr>
              <a:t>Σαντορινιούς </a:t>
            </a:r>
            <a:r>
              <a:rPr lang="el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18" name="Google Shape;118;p18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3" name="Εικόνα 2" descr="Εικόνα που περιέχει κείμενο, υπαίθριος&#10;&#10;Περιγραφή που δημιουργήθηκε αυτόματα">
            <a:extLst>
              <a:ext uri="{FF2B5EF4-FFF2-40B4-BE49-F238E27FC236}">
                <a16:creationId xmlns:a16="http://schemas.microsoft.com/office/drawing/2014/main" id="{840CD3FF-4BD8-4968-96F1-D2FD06A839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397"/>
          <a:stretch/>
        </p:blipFill>
        <p:spPr>
          <a:xfrm>
            <a:off x="246635" y="951343"/>
            <a:ext cx="3389700" cy="356235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 txBox="1">
            <a:spLocks noGrp="1"/>
          </p:cNvSpPr>
          <p:nvPr>
            <p:ph type="ctrTitle" idx="4294967295"/>
          </p:nvPr>
        </p:nvSpPr>
        <p:spPr>
          <a:xfrm>
            <a:off x="3856601" y="263473"/>
            <a:ext cx="4701600" cy="1159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" sz="4000" dirty="0">
                <a:solidFill>
                  <a:srgbClr val="FFFFFF"/>
                </a:solidFill>
                <a:highlight>
                  <a:srgbClr val="FF0000"/>
                </a:highlight>
                <a:latin typeface="Georgia"/>
                <a:ea typeface="Georgia"/>
                <a:cs typeface="Georgia"/>
                <a:sym typeface="Georgia"/>
              </a:rPr>
              <a:t>19ος αιώνας</a:t>
            </a:r>
            <a:endParaRPr sz="4000" dirty="0">
              <a:solidFill>
                <a:srgbClr val="FFFFFF"/>
              </a:solidFill>
              <a:highlight>
                <a:srgbClr val="FF0000"/>
              </a:highlight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1" name="Google Shape;101;p17"/>
          <p:cNvSpPr txBox="1">
            <a:spLocks noGrp="1"/>
          </p:cNvSpPr>
          <p:nvPr>
            <p:ph type="subTitle" idx="4294967295"/>
          </p:nvPr>
        </p:nvSpPr>
        <p:spPr>
          <a:xfrm>
            <a:off x="4191324" y="1210782"/>
            <a:ext cx="4454033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l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 ιστορία της οικογένειας Νομικού ξεκινά στα μέσα του 19ου αιώνα από τον Δημήτρη Νομικό. Ξ</a:t>
            </a:r>
            <a:r>
              <a:rPr lang="el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εκίνησε </a:t>
            </a:r>
            <a:r>
              <a:rPr lang="el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 κατασκευή της « Φάμπρικας », του πρώτου μηχανοκίνητου αλευρόμυλου στα Φηρά.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l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 « Φάμπρικα » είναι ένα από τα πιο σημαντικά κομμάτια της ιστορίας των Φηρών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l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Στην ίδια περιοχή ο Δημήτρης </a:t>
            </a:r>
            <a:r>
              <a:rPr lang="el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Νομικός </a:t>
            </a:r>
            <a:r>
              <a:rPr lang="el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ίδρυσε ένα αποστακτήριο, ένα εργοστάσιο ζυμαρικών και ένα αρτοποιείο.</a:t>
            </a:r>
            <a:endParaRPr lang="el-GR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Google Shape;110;p17"/>
          <p:cNvSpPr txBox="1">
            <a:spLocks noGrp="1"/>
          </p:cNvSpPr>
          <p:nvPr>
            <p:ph type="sldNum" idx="12"/>
          </p:nvPr>
        </p:nvSpPr>
        <p:spPr>
          <a:xfrm>
            <a:off x="4297650" y="471791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4" name="Εικόνα 3" descr="Εικόνα που περιέχει κείμενο&#10;&#10;Περιγραφή που δημιουργήθηκε αυτόματα">
            <a:extLst>
              <a:ext uri="{FF2B5EF4-FFF2-40B4-BE49-F238E27FC236}">
                <a16:creationId xmlns:a16="http://schemas.microsoft.com/office/drawing/2014/main" id="{C4984F8A-E288-4D75-8E9B-7516832BDB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281" y="1411311"/>
            <a:ext cx="3692681" cy="268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02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7"/>
          <p:cNvSpPr txBox="1">
            <a:spLocks noGrp="1"/>
          </p:cNvSpPr>
          <p:nvPr>
            <p:ph type="title"/>
          </p:nvPr>
        </p:nvSpPr>
        <p:spPr>
          <a:xfrm>
            <a:off x="1189884" y="732617"/>
            <a:ext cx="2106600" cy="5539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" dirty="0"/>
              <a:t>Χρονολόγιο</a:t>
            </a:r>
            <a:endParaRPr dirty="0"/>
          </a:p>
        </p:txBody>
      </p:sp>
      <p:sp>
        <p:nvSpPr>
          <p:cNvPr id="353" name="Google Shape;353;p37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354" name="Google Shape;354;p37"/>
          <p:cNvSpPr/>
          <p:nvPr/>
        </p:nvSpPr>
        <p:spPr>
          <a:xfrm>
            <a:off x="7482570" y="2755950"/>
            <a:ext cx="725700" cy="393600"/>
          </a:xfrm>
          <a:prstGeom prst="homePlate">
            <a:avLst>
              <a:gd name="adj" fmla="val 32030"/>
            </a:avLst>
          </a:prstGeom>
          <a:solidFill>
            <a:schemeClr val="accent4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" sz="1000" dirty="0">
                <a:solidFill>
                  <a:schemeClr val="lt1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2014</a:t>
            </a:r>
            <a:endParaRPr sz="1000" dirty="0">
              <a:solidFill>
                <a:schemeClr val="lt1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</p:txBody>
      </p:sp>
      <p:sp>
        <p:nvSpPr>
          <p:cNvPr id="355" name="Google Shape;355;p37"/>
          <p:cNvSpPr/>
          <p:nvPr/>
        </p:nvSpPr>
        <p:spPr>
          <a:xfrm>
            <a:off x="6900416" y="2755950"/>
            <a:ext cx="725700" cy="393600"/>
          </a:xfrm>
          <a:prstGeom prst="homePlate">
            <a:avLst>
              <a:gd name="adj" fmla="val 32030"/>
            </a:avLst>
          </a:prstGeom>
          <a:solidFill>
            <a:schemeClr val="accent4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56" name="Google Shape;356;p37"/>
          <p:cNvSpPr/>
          <p:nvPr/>
        </p:nvSpPr>
        <p:spPr>
          <a:xfrm>
            <a:off x="6318262" y="2755950"/>
            <a:ext cx="725700" cy="393600"/>
          </a:xfrm>
          <a:prstGeom prst="homePlate">
            <a:avLst>
              <a:gd name="adj" fmla="val 32030"/>
            </a:avLst>
          </a:prstGeom>
          <a:solidFill>
            <a:schemeClr val="accent4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" sz="1000" dirty="0">
                <a:solidFill>
                  <a:schemeClr val="lt1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1982</a:t>
            </a:r>
            <a:endParaRPr sz="1000" dirty="0">
              <a:solidFill>
                <a:schemeClr val="lt1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</p:txBody>
      </p:sp>
      <p:sp>
        <p:nvSpPr>
          <p:cNvPr id="357" name="Google Shape;357;p37"/>
          <p:cNvSpPr/>
          <p:nvPr/>
        </p:nvSpPr>
        <p:spPr>
          <a:xfrm>
            <a:off x="5736108" y="2755950"/>
            <a:ext cx="725700" cy="393600"/>
          </a:xfrm>
          <a:prstGeom prst="homePlate">
            <a:avLst>
              <a:gd name="adj" fmla="val 32030"/>
            </a:avLst>
          </a:prstGeom>
          <a:solidFill>
            <a:schemeClr val="accent3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" sz="1100" b="0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1981</a:t>
            </a:r>
            <a:endParaRPr sz="1000" dirty="0">
              <a:solidFill>
                <a:schemeClr val="lt1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</p:txBody>
      </p:sp>
      <p:sp>
        <p:nvSpPr>
          <p:cNvPr id="358" name="Google Shape;358;p37"/>
          <p:cNvSpPr/>
          <p:nvPr/>
        </p:nvSpPr>
        <p:spPr>
          <a:xfrm>
            <a:off x="5153954" y="2755950"/>
            <a:ext cx="725700" cy="393600"/>
          </a:xfrm>
          <a:prstGeom prst="homePlate">
            <a:avLst>
              <a:gd name="adj" fmla="val 32030"/>
            </a:avLst>
          </a:prstGeom>
          <a:solidFill>
            <a:schemeClr val="accent3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59" name="Google Shape;359;p37"/>
          <p:cNvSpPr/>
          <p:nvPr/>
        </p:nvSpPr>
        <p:spPr>
          <a:xfrm>
            <a:off x="4571800" y="2755950"/>
            <a:ext cx="725700" cy="393600"/>
          </a:xfrm>
          <a:prstGeom prst="homePlate">
            <a:avLst>
              <a:gd name="adj" fmla="val 32030"/>
            </a:avLst>
          </a:prstGeom>
          <a:solidFill>
            <a:schemeClr val="accent3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" sz="1100" b="0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1952</a:t>
            </a:r>
            <a:endParaRPr sz="1000" dirty="0">
              <a:solidFill>
                <a:schemeClr val="lt1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</p:txBody>
      </p:sp>
      <p:sp>
        <p:nvSpPr>
          <p:cNvPr id="360" name="Google Shape;360;p37"/>
          <p:cNvSpPr/>
          <p:nvPr/>
        </p:nvSpPr>
        <p:spPr>
          <a:xfrm>
            <a:off x="3989646" y="2755950"/>
            <a:ext cx="725700" cy="393600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61" name="Google Shape;361;p37"/>
          <p:cNvSpPr/>
          <p:nvPr/>
        </p:nvSpPr>
        <p:spPr>
          <a:xfrm>
            <a:off x="3407492" y="2755950"/>
            <a:ext cx="725700" cy="393600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" sz="1100" b="0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1945</a:t>
            </a:r>
            <a:endParaRPr sz="1000" dirty="0">
              <a:solidFill>
                <a:schemeClr val="lt1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</p:txBody>
      </p:sp>
      <p:sp>
        <p:nvSpPr>
          <p:cNvPr id="362" name="Google Shape;362;p37"/>
          <p:cNvSpPr/>
          <p:nvPr/>
        </p:nvSpPr>
        <p:spPr>
          <a:xfrm>
            <a:off x="2825338" y="2755950"/>
            <a:ext cx="725700" cy="393600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63" name="Google Shape;363;p37"/>
          <p:cNvSpPr/>
          <p:nvPr/>
        </p:nvSpPr>
        <p:spPr>
          <a:xfrm>
            <a:off x="2243184" y="2755950"/>
            <a:ext cx="725700" cy="393600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" sz="1000" dirty="0">
                <a:solidFill>
                  <a:schemeClr val="lt1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1922</a:t>
            </a:r>
            <a:endParaRPr sz="1000" dirty="0">
              <a:solidFill>
                <a:schemeClr val="lt1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</p:txBody>
      </p:sp>
      <p:sp>
        <p:nvSpPr>
          <p:cNvPr id="364" name="Google Shape;364;p37"/>
          <p:cNvSpPr/>
          <p:nvPr/>
        </p:nvSpPr>
        <p:spPr>
          <a:xfrm>
            <a:off x="1661030" y="2755950"/>
            <a:ext cx="725700" cy="393600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65" name="Google Shape;365;p37"/>
          <p:cNvSpPr/>
          <p:nvPr/>
        </p:nvSpPr>
        <p:spPr>
          <a:xfrm>
            <a:off x="1078876" y="2755950"/>
            <a:ext cx="725700" cy="393600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" sz="1100" b="0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1915</a:t>
            </a:r>
            <a:endParaRPr sz="1000" dirty="0">
              <a:solidFill>
                <a:schemeClr val="lt1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</p:txBody>
      </p:sp>
      <p:sp>
        <p:nvSpPr>
          <p:cNvPr id="366" name="Google Shape;366;p37"/>
          <p:cNvSpPr/>
          <p:nvPr/>
        </p:nvSpPr>
        <p:spPr>
          <a:xfrm>
            <a:off x="-15" y="2755950"/>
            <a:ext cx="1222500" cy="393600"/>
          </a:xfrm>
          <a:prstGeom prst="homePlate">
            <a:avLst>
              <a:gd name="adj" fmla="val 32030"/>
            </a:avLst>
          </a:prstGeom>
          <a:solidFill>
            <a:schemeClr val="l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</a:endParaRPr>
          </a:p>
        </p:txBody>
      </p:sp>
      <p:cxnSp>
        <p:nvCxnSpPr>
          <p:cNvPr id="367" name="Google Shape;367;p37"/>
          <p:cNvCxnSpPr/>
          <p:nvPr/>
        </p:nvCxnSpPr>
        <p:spPr>
          <a:xfrm rot="10800000">
            <a:off x="1338730" y="2281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68" name="Google Shape;368;p37"/>
          <p:cNvSpPr txBox="1"/>
          <p:nvPr/>
        </p:nvSpPr>
        <p:spPr>
          <a:xfrm>
            <a:off x="1302550" y="1727200"/>
            <a:ext cx="2025441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" sz="1050" b="0" i="0" dirty="0" err="1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Δημήτριος</a:t>
            </a:r>
            <a:r>
              <a:rPr lang="el" sz="1050" b="0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" sz="1050" b="0" i="0" dirty="0" err="1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 Νομικός </a:t>
            </a:r>
            <a:r>
              <a:rPr lang="el" sz="1050" b="0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ξεκινά την παραγωγή πελτέ ντομάτας χρησιμοποιώντας προβιομηχανική τεχνολογία στη </a:t>
            </a:r>
            <a:r>
              <a:rPr lang="el" sz="1050" b="0" i="0" dirty="0" err="1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Μεσαριά </a:t>
            </a:r>
            <a:r>
              <a:rPr lang="el" sz="1050" b="0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 Σαντορίνης.</a:t>
            </a:r>
            <a:endParaRPr sz="900" dirty="0">
              <a:solidFill>
                <a:schemeClr val="dk2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</p:txBody>
      </p:sp>
      <p:cxnSp>
        <p:nvCxnSpPr>
          <p:cNvPr id="369" name="Google Shape;369;p37"/>
          <p:cNvCxnSpPr/>
          <p:nvPr/>
        </p:nvCxnSpPr>
        <p:spPr>
          <a:xfrm rot="10800000">
            <a:off x="2508165" y="3095384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70" name="Google Shape;370;p37"/>
          <p:cNvSpPr txBox="1"/>
          <p:nvPr/>
        </p:nvSpPr>
        <p:spPr>
          <a:xfrm>
            <a:off x="2102432" y="3929454"/>
            <a:ext cx="1294779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el" sz="1050" b="0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Ένα από τα πρώτα εργοστάσια παραγωγής κονσερβοποιημένων προϊόντων ντομάτας χτίστηκε στον </a:t>
            </a:r>
            <a:r>
              <a:rPr lang="el" sz="1050" b="0" i="0" dirty="0" err="1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Μονόλιθο </a:t>
            </a:r>
            <a:r>
              <a:rPr lang="el" sz="1050" b="0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900" dirty="0">
              <a:solidFill>
                <a:schemeClr val="dk2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</p:txBody>
      </p:sp>
      <p:cxnSp>
        <p:nvCxnSpPr>
          <p:cNvPr id="371" name="Google Shape;371;p37"/>
          <p:cNvCxnSpPr/>
          <p:nvPr/>
        </p:nvCxnSpPr>
        <p:spPr>
          <a:xfrm rot="10800000">
            <a:off x="3669228" y="2281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72" name="Google Shape;372;p37"/>
          <p:cNvSpPr txBox="1"/>
          <p:nvPr/>
        </p:nvSpPr>
        <p:spPr>
          <a:xfrm>
            <a:off x="3635707" y="1727200"/>
            <a:ext cx="1790344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" sz="1050" b="0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 Γιώργος </a:t>
            </a:r>
            <a:r>
              <a:rPr lang="el" sz="1050" b="0" i="0" dirty="0" err="1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Νομικός </a:t>
            </a:r>
            <a:r>
              <a:rPr lang="el" sz="1050" b="0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κατασκευάζει το εργοστάσιο στη </a:t>
            </a:r>
            <a:r>
              <a:rPr lang="el" sz="1050" b="0" i="0" dirty="0" err="1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Βλυχάδα </a:t>
            </a:r>
            <a:r>
              <a:rPr lang="el" sz="1050" b="0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στο </a:t>
            </a:r>
            <a:r>
              <a:rPr lang="el" sz="1050" b="0" i="0" dirty="0" err="1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κέντρο </a:t>
            </a:r>
            <a:r>
              <a:rPr lang="el" sz="1050" b="0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της πιο παραγωγικής περιοχής ντομάτας στη Σαντορίνη. Το εργοστάσιο λειτουργεί την πρώτη σεζόν χωρίς καν στέγη.</a:t>
            </a:r>
            <a:endParaRPr sz="900" dirty="0">
              <a:solidFill>
                <a:schemeClr val="dk2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</p:txBody>
      </p:sp>
      <p:cxnSp>
        <p:nvCxnSpPr>
          <p:cNvPr id="375" name="Google Shape;375;p37"/>
          <p:cNvCxnSpPr/>
          <p:nvPr/>
        </p:nvCxnSpPr>
        <p:spPr>
          <a:xfrm rot="10800000">
            <a:off x="5999725" y="2281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76" name="Google Shape;376;p37"/>
          <p:cNvSpPr txBox="1"/>
          <p:nvPr/>
        </p:nvSpPr>
        <p:spPr>
          <a:xfrm>
            <a:off x="5816012" y="1624950"/>
            <a:ext cx="1084404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" sz="1050" dirty="0">
                <a:solidFill>
                  <a:srgbClr val="40404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 </a:t>
            </a:r>
            <a:r>
              <a:rPr lang="el" sz="1050" b="0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τουρισμός θα αναπτυχθεί ραγδαία, ενώ η καλλιέργεια ντομάτας θα συρρικνωθεί δραματικά στο νησί, αναγκάζοντας το εργοστάσιο να κλείσει οριστικά.</a:t>
            </a:r>
            <a:endParaRPr sz="900" dirty="0">
              <a:solidFill>
                <a:schemeClr val="dk2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</p:txBody>
      </p:sp>
      <p:sp>
        <p:nvSpPr>
          <p:cNvPr id="378" name="Google Shape;378;p37"/>
          <p:cNvSpPr txBox="1"/>
          <p:nvPr/>
        </p:nvSpPr>
        <p:spPr>
          <a:xfrm>
            <a:off x="7135440" y="1727200"/>
            <a:ext cx="1101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dk2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385" name="Google Shape;385;p37"/>
          <p:cNvCxnSpPr/>
          <p:nvPr/>
        </p:nvCxnSpPr>
        <p:spPr>
          <a:xfrm rot="10800000">
            <a:off x="4959360" y="3095385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86" name="Google Shape;386;p37"/>
          <p:cNvSpPr txBox="1"/>
          <p:nvPr/>
        </p:nvSpPr>
        <p:spPr>
          <a:xfrm>
            <a:off x="4351611" y="3642833"/>
            <a:ext cx="1804637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" sz="1050" b="0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Τον χειμώνα του 1952, κατά τη διάρκεια μιας καταιγίδας, μια πλημμύρα σπάει την πόρτα της μεγάλης αυλής, εισβάλλει στο εργοστάσιο και παρασύρει προϊόντα και μηχανήματα στη θάλασσα.</a:t>
            </a:r>
            <a:endParaRPr sz="900" dirty="0">
              <a:solidFill>
                <a:schemeClr val="dk2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</p:txBody>
      </p:sp>
      <p:sp>
        <p:nvSpPr>
          <p:cNvPr id="388" name="Google Shape;388;p37"/>
          <p:cNvSpPr txBox="1"/>
          <p:nvPr/>
        </p:nvSpPr>
        <p:spPr>
          <a:xfrm>
            <a:off x="6561758" y="3648150"/>
            <a:ext cx="1101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dk2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389" name="Google Shape;389;p37"/>
          <p:cNvCxnSpPr/>
          <p:nvPr/>
        </p:nvCxnSpPr>
        <p:spPr>
          <a:xfrm rot="10800000">
            <a:off x="6697157" y="3095384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90" name="Google Shape;390;p37"/>
          <p:cNvSpPr txBox="1"/>
          <p:nvPr/>
        </p:nvSpPr>
        <p:spPr>
          <a:xfrm>
            <a:off x="6318263" y="3730965"/>
            <a:ext cx="142224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" sz="1050" b="0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η «Δ. </a:t>
            </a:r>
            <a:r>
              <a:rPr lang="el" sz="1050" b="0" i="0" dirty="0" err="1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Νομικός </a:t>
            </a:r>
            <a:r>
              <a:rPr lang="el" sz="1050" b="0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» θα λειτουργήσει το νέο της εργοστάσιο στον Δομοκό </a:t>
            </a:r>
            <a:r>
              <a:rPr lang="el" sz="1050" b="0" i="0" dirty="0" err="1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Φθιώτιδας </a:t>
            </a:r>
            <a:r>
              <a:rPr lang="el" sz="1050" b="0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μαζί με </a:t>
            </a:r>
            <a:r>
              <a:rPr lang="el" sz="1050" b="0" i="0" dirty="0" err="1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την Αλίαρτο </a:t>
            </a:r>
            <a:r>
              <a:rPr lang="el" sz="1050" b="0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900" dirty="0">
              <a:solidFill>
                <a:schemeClr val="dk2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</p:txBody>
      </p:sp>
      <p:cxnSp>
        <p:nvCxnSpPr>
          <p:cNvPr id="41" name="Google Shape;375;p37">
            <a:extLst>
              <a:ext uri="{FF2B5EF4-FFF2-40B4-BE49-F238E27FC236}">
                <a16:creationId xmlns:a16="http://schemas.microsoft.com/office/drawing/2014/main" id="{09CF1BD6-3F35-4A51-A266-7A68F4B7C60D}"/>
              </a:ext>
            </a:extLst>
          </p:cNvPr>
          <p:cNvCxnSpPr/>
          <p:nvPr/>
        </p:nvCxnSpPr>
        <p:spPr>
          <a:xfrm rot="10800000">
            <a:off x="7863966" y="2281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FCDDF42F-DBEB-4CF4-BF52-E84135DFC399}"/>
              </a:ext>
            </a:extLst>
          </p:cNvPr>
          <p:cNvSpPr txBox="1"/>
          <p:nvPr/>
        </p:nvSpPr>
        <p:spPr>
          <a:xfrm>
            <a:off x="7123863" y="814121"/>
            <a:ext cx="148020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" sz="1050" b="1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 εργοστάσιο της </a:t>
            </a:r>
            <a:r>
              <a:rPr lang="el" sz="1050" b="1" i="0" dirty="0" err="1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Βλυχάδας μετατρέπεται σε </a:t>
            </a:r>
            <a:r>
              <a:rPr lang="el" sz="1050" b="1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Βιομηχανικό Μουσείο Ντομάτας,</a:t>
            </a:r>
          </a:p>
          <a:p>
            <a:r>
              <a:rPr lang="el" sz="1050" b="1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«Δ. </a:t>
            </a:r>
            <a:r>
              <a:rPr lang="el" sz="1050" b="1" i="0" dirty="0" err="1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Νομικός </a:t>
            </a:r>
            <a:r>
              <a:rPr lang="el" sz="1050" b="1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» και ένας ευρύτερος πολιτιστικός χώρος που ονομάζεται Εργοστάσιο Τεχνών Σαντορίνης (SAF).</a:t>
            </a:r>
            <a:endParaRPr lang="el-GR" sz="105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title"/>
          </p:nvPr>
        </p:nvSpPr>
        <p:spPr>
          <a:xfrm>
            <a:off x="533399" y="400050"/>
            <a:ext cx="3177363" cy="5539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" dirty="0"/>
              <a:t>Το Μουσείο</a:t>
            </a:r>
            <a:endParaRPr dirty="0"/>
          </a:p>
        </p:txBody>
      </p:sp>
      <p:sp>
        <p:nvSpPr>
          <p:cNvPr id="62" name="Google Shape;62;p12"/>
          <p:cNvSpPr txBox="1"/>
          <p:nvPr/>
        </p:nvSpPr>
        <p:spPr>
          <a:xfrm>
            <a:off x="1120922" y="1244676"/>
            <a:ext cx="4201488" cy="16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Το παλιό εργοστάσιο ντομάτας Δ. </a:t>
            </a:r>
            <a:r>
              <a:rPr lang="el" sz="180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Νομικός </a:t>
            </a:r>
            <a:r>
              <a:rPr lang="el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στη </a:t>
            </a:r>
            <a:r>
              <a:rPr lang="el" sz="180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Βλυχάδα </a:t>
            </a:r>
            <a:r>
              <a:rPr lang="el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μετατράπηκε το 2014 σε ένα σύγχρονο Βιομηχανικό Μουσείο.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33333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Αφηγείται </a:t>
            </a:r>
            <a:r>
              <a:rPr lang="el" sz="18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ιστορίες για τον χρόνο, τις αναμνήσεις και τους κατοίκους του νησιού.</a:t>
            </a:r>
          </a:p>
          <a:p>
            <a:endParaRPr lang="en-US" sz="1800" b="0" i="0" dirty="0">
              <a:solidFill>
                <a:srgbClr val="333333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l" sz="18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Ακολουθεί τη διαδικασία καλλιέργειας, επεξεργασίας και παραγωγής μικρόκαρπων ντοματών.</a:t>
            </a:r>
          </a:p>
        </p:txBody>
      </p:sp>
      <p:sp>
        <p:nvSpPr>
          <p:cNvPr id="64" name="Google Shape;64;p12"/>
          <p:cNvSpPr txBox="1"/>
          <p:nvPr/>
        </p:nvSpPr>
        <p:spPr>
          <a:xfrm>
            <a:off x="5631645" y="3798148"/>
            <a:ext cx="3140216" cy="6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800" i="1" dirty="0">
              <a:solidFill>
                <a:srgbClr val="1D1D1B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5" name="Google Shape;65;p12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pic>
        <p:nvPicPr>
          <p:cNvPr id="3" name="Εικόνα 2" descr="Εικόνα που περιέχει ουρανός, κτίριο, υπαίθριος, πέτρα&#10;&#10;Περιγραφή που δημιουργήθηκε αυτόματα">
            <a:extLst>
              <a:ext uri="{FF2B5EF4-FFF2-40B4-BE49-F238E27FC236}">
                <a16:creationId xmlns:a16="http://schemas.microsoft.com/office/drawing/2014/main" id="{B88FAFF7-78E0-4767-A456-83BC5513C9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0316" y="725552"/>
            <a:ext cx="2805565" cy="397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90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title"/>
          </p:nvPr>
        </p:nvSpPr>
        <p:spPr>
          <a:xfrm>
            <a:off x="76209" y="138714"/>
            <a:ext cx="3177363" cy="9232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" dirty="0"/>
              <a:t>Εργοστάσιο Τεχνών Σαντορίνης</a:t>
            </a:r>
            <a:endParaRPr dirty="0"/>
          </a:p>
        </p:txBody>
      </p:sp>
      <p:sp>
        <p:nvSpPr>
          <p:cNvPr id="62" name="Google Shape;62;p12"/>
          <p:cNvSpPr txBox="1"/>
          <p:nvPr/>
        </p:nvSpPr>
        <p:spPr>
          <a:xfrm>
            <a:off x="1338173" y="517652"/>
            <a:ext cx="7020547" cy="16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el" sz="18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b="0" i="0" dirty="0">
              <a:solidFill>
                <a:srgbClr val="333333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l" sz="18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 Santorini Arts Factory </a:t>
            </a:r>
            <a:r>
              <a:rPr lang="el" sz="18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που δημιουργήθηκε και ενσωματώθηκε σε έναν ιστορικό χώρο - το παλιό εργοστάσιο ντομάτας - συμβάλλει στην ανάδειξη της βιομηχανικής ιστορίας του νησιού και των κατοίκων του.</a:t>
            </a:r>
          </a:p>
        </p:txBody>
      </p:sp>
      <p:sp>
        <p:nvSpPr>
          <p:cNvPr id="64" name="Google Shape;64;p12"/>
          <p:cNvSpPr txBox="1"/>
          <p:nvPr/>
        </p:nvSpPr>
        <p:spPr>
          <a:xfrm>
            <a:off x="5631645" y="3798148"/>
            <a:ext cx="3140216" cy="6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800" i="1" dirty="0">
              <a:solidFill>
                <a:srgbClr val="1D1D1B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5" name="Google Shape;65;p12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pic>
        <p:nvPicPr>
          <p:cNvPr id="4" name="Εικόνα 3" descr="Εικόνα που περιέχει ουρανός, υπαίθριος, κίτρινο&#10;&#10;Περιγραφή που δημιουργήθηκε αυτόματα">
            <a:extLst>
              <a:ext uri="{FF2B5EF4-FFF2-40B4-BE49-F238E27FC236}">
                <a16:creationId xmlns:a16="http://schemas.microsoft.com/office/drawing/2014/main" id="{F9E47A93-0C55-4FD1-A530-DA3BDA37D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5010" y="2252546"/>
            <a:ext cx="5870141" cy="264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045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7"/>
          <p:cNvSpPr txBox="1">
            <a:spLocks noGrp="1"/>
          </p:cNvSpPr>
          <p:nvPr>
            <p:ph type="subTitle" idx="4294967295"/>
          </p:nvPr>
        </p:nvSpPr>
        <p:spPr>
          <a:xfrm>
            <a:off x="5244871" y="1306475"/>
            <a:ext cx="2773002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l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 Arts Factory προσφέρει καλλιτεχνικές εκδηλώσεις, όπως μουσικές, θεατρικές και χορευτικές παραστάσεις, καθώς και εκθέσεις τέχνης, οι οποίες λαμβάνουν χώρα όλο το χρόνο και κυρίως κατά τη θερινή περίοδο.</a:t>
            </a:r>
            <a:endParaRPr lang="el-GR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Google Shape;110;p17"/>
          <p:cNvSpPr txBox="1">
            <a:spLocks noGrp="1"/>
          </p:cNvSpPr>
          <p:nvPr>
            <p:ph type="sldNum" idx="12"/>
          </p:nvPr>
        </p:nvSpPr>
        <p:spPr>
          <a:xfrm>
            <a:off x="4297650" y="471791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BB040438-F882-4090-BD10-8CA1798A5F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076" y="665583"/>
            <a:ext cx="3812334" cy="381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867623"/>
      </p:ext>
    </p:extLst>
  </p:cSld>
  <p:clrMapOvr>
    <a:masterClrMapping/>
  </p:clrMapOvr>
</p:sld>
</file>

<file path=ppt/theme/theme1.xml><?xml version="1.0" encoding="utf-8"?>
<a:theme xmlns:a="http://schemas.openxmlformats.org/drawingml/2006/main" name="Lysander template">
  <a:themeElements>
    <a:clrScheme name="Custom 347">
      <a:dk1>
        <a:srgbClr val="111111"/>
      </a:dk1>
      <a:lt1>
        <a:srgbClr val="FFFFFF"/>
      </a:lt1>
      <a:dk2>
        <a:srgbClr val="999999"/>
      </a:dk2>
      <a:lt2>
        <a:srgbClr val="EFEFEF"/>
      </a:lt2>
      <a:accent1>
        <a:srgbClr val="FF0000"/>
      </a:accent1>
      <a:accent2>
        <a:srgbClr val="CC0000"/>
      </a:accent2>
      <a:accent3>
        <a:srgbClr val="434343"/>
      </a:accent3>
      <a:accent4>
        <a:srgbClr val="999999"/>
      </a:accent4>
      <a:accent5>
        <a:srgbClr val="CCCCCC"/>
      </a:accent5>
      <a:accent6>
        <a:srgbClr val="EFEFEF"/>
      </a:accent6>
      <a:hlink>
        <a:srgbClr val="111111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</TotalTime>
  <Words>563</Words>
  <Application>Microsoft Office PowerPoint</Application>
  <PresentationFormat>On-screen Show (16:9)</PresentationFormat>
  <Paragraphs>55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Georgia</vt:lpstr>
      <vt:lpstr>Calibri</vt:lpstr>
      <vt:lpstr>Aptos</vt:lpstr>
      <vt:lpstr>Roboto Slab</vt:lpstr>
      <vt:lpstr>Arial</vt:lpstr>
      <vt:lpstr>Lysander template</vt:lpstr>
      <vt:lpstr>Αλλαγές στο Πολιτιστικό Τοπίο  Η Παραγωγή και το Εργοστάσιο Ντομάτας στη Σαντορίνη - μετατράπηκαν σε μουσείο   Μια πρωτότυπη παρουσίαση που ετοίμασε το ΚΕΝΤΡΟ ΕΛΛΗΝΙΚΟΥ ΠΟΛΙΤΙΣΜΟΥ VIP Project EU  16</vt:lpstr>
      <vt:lpstr>20ός αιώνας</vt:lpstr>
      <vt:lpstr>Η ντομάτα της Σαντορίνης και οι Μπολσεβίκοι</vt:lpstr>
      <vt:lpstr>20ός αιώνας</vt:lpstr>
      <vt:lpstr>19ος αιώνας</vt:lpstr>
      <vt:lpstr>Χρονολόγιο</vt:lpstr>
      <vt:lpstr>Το Μουσείο</vt:lpstr>
      <vt:lpstr>Εργοστάσιο Τεχνών Σαντορίνης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Santorini’s Tomato Museum</dc:title>
  <cp:lastModifiedBy>Ifigenia Georgiadou</cp:lastModifiedBy>
  <cp:revision>31</cp:revision>
  <cp:lastPrinted>2022-01-16T07:23:47Z</cp:lastPrinted>
  <dcterms:modified xsi:type="dcterms:W3CDTF">2025-12-28T20:22:54Z</dcterms:modified>
</cp:coreProperties>
</file>