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66" r:id="rId4"/>
    <p:sldId id="267" r:id="rId5"/>
    <p:sldId id="268" r:id="rId6"/>
    <p:sldId id="269" r:id="rId7"/>
    <p:sldId id="265" r:id="rId8"/>
  </p:sldIdLst>
  <p:sldSz cx="10080625" cy="7559675"/>
  <p:notesSz cx="7559675" cy="10691813"/>
  <p:defaultTextStyle>
    <a:defPPr>
      <a:defRPr lang="e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1579" y="-1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29566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57120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638040" y="4059360"/>
            <a:ext cx="292068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29566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44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GB" sz="3200" b="0" strike="noStrike" spc="-1">
              <a:solidFill>
                <a:srgbClr val="0066CC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/>
          <p:nvPr/>
        </p:nvPicPr>
        <p:blipFill>
          <a:blip r:embed="rId14"/>
          <a:stretch/>
        </p:blipFill>
        <p:spPr>
          <a:xfrm>
            <a:off x="0" y="5806440"/>
            <a:ext cx="10079640" cy="175428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0" y="2341080"/>
            <a:ext cx="9071640" cy="1262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6699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4056120"/>
            <a:ext cx="9071640" cy="2097360"/>
          </a:xfrm>
          <a:prstGeom prst="rect">
            <a:avLst/>
          </a:prstGeom>
        </p:spPr>
        <p:txBody>
          <a:bodyPr lIns="0" tIns="0" rIns="0" bIns="0">
            <a:normAutofit fontScale="6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GB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A9D74C0A-1EE4-46FA-BF38-12F950D86D67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0"/>
            <a:ext cx="10076760" cy="94176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3" name="CustomShape 2"/>
          <p:cNvSpPr/>
          <p:nvPr/>
        </p:nvSpPr>
        <p:spPr>
          <a:xfrm>
            <a:off x="0" y="6620400"/>
            <a:ext cx="10076760" cy="941760"/>
          </a:xfrm>
          <a:prstGeom prst="rect">
            <a:avLst/>
          </a:prstGeom>
          <a:gradFill rotWithShape="0">
            <a:gsLst>
              <a:gs pos="0">
                <a:srgbClr val="DFF2FC"/>
              </a:gs>
              <a:gs pos="100000">
                <a:srgbClr val="009BDD"/>
              </a:gs>
            </a:gsLst>
            <a:lin ang="10800000"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637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FFFFFF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66CC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66CC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66CC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66CC"/>
                </a:solidFill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en-GB" sz="1400" b="0" strike="noStrike" spc="-1">
                <a:latin typeface="Times New Roman"/>
              </a:rPr>
              <a:t> 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7F938AFF-8F8C-48A3-9966-F313520D45E7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e-dose.net/85#ixzz3dKSUMqEM" TargetMode="Externa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e-dose.net/85#ixzz3dKTmhXse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e-dose.net/85#ixzz3dKFdjHwl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438480" y="1152000"/>
            <a:ext cx="10986480" cy="652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" sz="3200" b="1" strike="noStrike" spc="-1">
                <a:solidFill>
                  <a:srgbClr val="0369A3"/>
                </a:solidFill>
                <a:latin typeface="Calibri"/>
              </a:rPr>
              <a:t>ΕΙΣΑΓΩΓΗ ΣΤΟΥΣ ΕΛΛΗΝΙΚΟΥΣ ΠΑΡΑΔΟΣΙΑΚΟΥΣ ΧΟΡΟΥΣ</a:t>
            </a:r>
            <a:endParaRPr lang="en-GB" sz="3200" b="0" strike="noStrike" spc="-1">
              <a:solidFill>
                <a:srgbClr val="0369A3"/>
              </a:solidFill>
              <a:latin typeface="Arial"/>
            </a:endParaRPr>
          </a:p>
        </p:txBody>
      </p:sp>
      <p:pic>
        <p:nvPicPr>
          <p:cNvPr id="86" name="Picture 3"/>
          <p:cNvPicPr/>
          <p:nvPr/>
        </p:nvPicPr>
        <p:blipFill>
          <a:blip r:embed="rId2"/>
          <a:stretch/>
        </p:blipFill>
        <p:spPr>
          <a:xfrm>
            <a:off x="2831760" y="1892880"/>
            <a:ext cx="4320000" cy="2880826"/>
          </a:xfrm>
          <a:prstGeom prst="rect">
            <a:avLst/>
          </a:prstGeom>
          <a:ln>
            <a:noFill/>
          </a:ln>
        </p:spPr>
      </p:pic>
      <p:pic>
        <p:nvPicPr>
          <p:cNvPr id="87" name="Picture 4"/>
          <p:cNvPicPr/>
          <p:nvPr/>
        </p:nvPicPr>
        <p:blipFill>
          <a:blip r:embed="rId3"/>
          <a:stretch/>
        </p:blipFill>
        <p:spPr>
          <a:xfrm>
            <a:off x="7272000" y="6218280"/>
            <a:ext cx="2385000" cy="1125720"/>
          </a:xfrm>
          <a:prstGeom prst="rect">
            <a:avLst/>
          </a:prstGeom>
          <a:ln>
            <a:noFill/>
          </a:ln>
        </p:spPr>
      </p:pic>
      <p:sp>
        <p:nvSpPr>
          <p:cNvPr id="88" name="CustomShape 2"/>
          <p:cNvSpPr/>
          <p:nvPr/>
        </p:nvSpPr>
        <p:spPr>
          <a:xfrm>
            <a:off x="2582640" y="5451480"/>
            <a:ext cx="4844880" cy="127504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400" b="1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</a:t>
            </a:r>
            <a:endParaRPr lang="en-US" sz="14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6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</a:t>
            </a:r>
            <a:r>
              <a:rPr lang="el" sz="1600" b="1" kern="10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Έργο ΕΕ 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b="1" kern="100" dirty="0">
              <a:solidFill>
                <a:schemeClr val="accent6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739588" y="6897241"/>
            <a:ext cx="8283388" cy="673474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9" name="TextShape 2"/>
          <p:cNvSpPr txBox="1"/>
          <p:nvPr/>
        </p:nvSpPr>
        <p:spPr>
          <a:xfrm>
            <a:off x="359999" y="1293840"/>
            <a:ext cx="5395341" cy="767987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4400" b="1" u="sng" strike="noStrike" spc="-1" dirty="0">
                <a:solidFill>
                  <a:srgbClr val="0369A3"/>
                </a:solidFill>
                <a:uFillTx/>
                <a:latin typeface="Calibri Light"/>
              </a:rPr>
              <a:t>Ζεϊμπέκικο</a:t>
            </a:r>
            <a:endParaRPr lang="en-GB" sz="4400" b="0" strike="noStrike" spc="-1" dirty="0">
              <a:latin typeface="Arial"/>
            </a:endParaRPr>
          </a:p>
        </p:txBody>
      </p:sp>
      <p:sp>
        <p:nvSpPr>
          <p:cNvPr id="120" name="CustomShape 3"/>
          <p:cNvSpPr/>
          <p:nvPr/>
        </p:nvSpPr>
        <p:spPr>
          <a:xfrm>
            <a:off x="0" y="2073240"/>
            <a:ext cx="9371160" cy="469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788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Το ζεϊμπέκικο πήρε το όνομά του από τους Ζεϊμπέκηδες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Ο χορός προέρχεται από τη Θράκη.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Είναι ένας μοναχικός χορός, αν και υπάρχουν παραλλαγές του χορού όπως το Αϊβαλιώτικο ζεϊμπέκικο ή το Απτάλικο</a:t>
            </a:r>
            <a:endParaRPr lang="en-GB" sz="2400" b="0" strike="noStrike" spc="-1">
              <a:latin typeface="Arial"/>
            </a:endParaRPr>
          </a:p>
          <a:p>
            <a:pPr marL="228600" indent="-227880">
              <a:lnSpc>
                <a:spcPct val="11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Είναι κυρίως αυτοσχεδιαστικό και χορεύεται από άνδρες, με πολλές δυναμικές και ευρείες κινήσεις.</a:t>
            </a:r>
            <a:endParaRPr lang="en-GB" sz="2400" b="0" strike="noStrike" spc="-1">
              <a:latin typeface="Arial"/>
            </a:endParaRPr>
          </a:p>
          <a:p>
            <a:pPr>
              <a:lnSpc>
                <a:spcPct val="110000"/>
              </a:lnSpc>
              <a:spcBef>
                <a:spcPts val="1134"/>
              </a:spcBef>
            </a:pPr>
            <a:br/>
            <a:r>
              <a:rPr lang="el" sz="2400" b="0" strike="noStrike" spc="-1">
                <a:solidFill>
                  <a:srgbClr val="000000"/>
                </a:solidFill>
                <a:latin typeface="Calibri"/>
              </a:rPr>
              <a:t>Διαβάστε περισσότερα:</a:t>
            </a:r>
            <a:r>
              <a:rPr lang="el" sz="2800" b="0" strike="noStrike" spc="-1">
                <a:solidFill>
                  <a:srgbClr val="000000"/>
                </a:solidFill>
                <a:latin typeface="Calibri"/>
              </a:rPr>
              <a:t> </a:t>
            </a:r>
            <a:r>
              <a:rPr lang="el" sz="16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Παραδοσιακοί χοροί της Ελλάδας | Πάρε-Δώσε</a:t>
            </a:r>
            <a:r>
              <a:rPr lang="el" sz="1600" b="0" strike="noStrike" spc="-1">
                <a:solidFill>
                  <a:srgbClr val="000000"/>
                </a:solidFill>
                <a:latin typeface="Calibri"/>
              </a:rPr>
              <a:t> </a:t>
            </a:r>
            <a:r>
              <a:rPr lang="el" sz="1600" b="0" u="sng" strike="noStrike" spc="-1">
                <a:solidFill>
                  <a:srgbClr val="0563C1"/>
                </a:solidFill>
                <a:uFillTx/>
                <a:latin typeface="Calibri"/>
                <a:hlinkClick r:id="rId2"/>
              </a:rPr>
              <a:t>http://www.pare-dose.net/85#ixzz3dKSUMqEM</a:t>
            </a:r>
            <a:endParaRPr lang="en-GB" sz="16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637309" y="6982691"/>
            <a:ext cx="9010691" cy="3771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319679" y="1224000"/>
            <a:ext cx="4230805" cy="706432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4000" b="1" u="sng" strike="noStrike" spc="-1" dirty="0">
                <a:solidFill>
                  <a:srgbClr val="0369A3"/>
                </a:solidFill>
                <a:uFillTx/>
                <a:latin typeface="Calibri Light"/>
              </a:rPr>
              <a:t>Μπάλος</a:t>
            </a:r>
            <a:endParaRPr lang="en-GB" sz="4000" b="0" strike="noStrike" spc="-1" dirty="0">
              <a:latin typeface="Arial"/>
            </a:endParaRPr>
          </a:p>
        </p:txBody>
      </p:sp>
      <p:sp>
        <p:nvSpPr>
          <p:cNvPr id="123" name="CustomShape 3"/>
          <p:cNvSpPr/>
          <p:nvPr/>
        </p:nvSpPr>
        <p:spPr>
          <a:xfrm>
            <a:off x="319680" y="1930432"/>
            <a:ext cx="9328320" cy="41895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28600" indent="-227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en-GB" sz="18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Ζευγαρωτός χορός των νησιών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Αντιπροσωπεύει την έλξη μεταξύ ενός άνδρα και μιας γυναίκας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Δεν υπάρχουν τραχιές κινήσεις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Είναι ένας χορός από και για τον λαό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Οι χορευτές κρατούν μαντήλια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br>
              <a:rPr dirty="0"/>
            </a:br>
            <a:br>
              <a:rPr dirty="0"/>
            </a:b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Διαβάστε περισσότερα/ Διαβάστε περισσότερα:</a:t>
            </a:r>
            <a:r>
              <a:rPr lang="el" sz="2800" b="0" strike="noStrike" spc="-1" dirty="0">
                <a:solidFill>
                  <a:srgbClr val="000000"/>
                </a:solidFill>
                <a:latin typeface="Calibri"/>
              </a:rPr>
              <a:t> </a:t>
            </a:r>
            <a:r>
              <a:rPr lang="el" sz="1800" b="1" u="sng" strike="noStrike" spc="-1" dirty="0">
                <a:solidFill>
                  <a:srgbClr val="0563C1"/>
                </a:solidFill>
                <a:uFillTx/>
                <a:latin typeface="Calibri"/>
                <a:hlinkClick r:id="rId2"/>
              </a:rPr>
              <a:t>Παραδοσιακοί χοροί της Ελλάδας | Πάρε-Δώσε</a:t>
            </a:r>
            <a:r>
              <a:rPr lang="el" sz="1800" b="0" strike="noStrike" spc="-1" dirty="0">
                <a:solidFill>
                  <a:srgbClr val="000000"/>
                </a:solidFill>
                <a:latin typeface="Calibri"/>
              </a:rPr>
              <a:t> </a:t>
            </a:r>
            <a:endParaRPr lang="en-GB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Shape 1"/>
          <p:cNvSpPr txBox="1"/>
          <p:nvPr/>
        </p:nvSpPr>
        <p:spPr>
          <a:xfrm>
            <a:off x="366840" y="6761018"/>
            <a:ext cx="8984978" cy="3771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5" name="TextShape 2"/>
          <p:cNvSpPr txBox="1"/>
          <p:nvPr/>
        </p:nvSpPr>
        <p:spPr>
          <a:xfrm>
            <a:off x="424080" y="1296000"/>
            <a:ext cx="4018828" cy="706432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r>
              <a:rPr lang="el" sz="4000" b="1" u="sng" strike="noStrike" spc="-1" dirty="0">
                <a:solidFill>
                  <a:srgbClr val="0369A3"/>
                </a:solidFill>
                <a:uFillTx/>
                <a:latin typeface="Calibri Light"/>
              </a:rPr>
              <a:t>Τσιφτετέλι</a:t>
            </a:r>
            <a:endParaRPr lang="en-GB" sz="4000" b="0" strike="noStrike" spc="-1" dirty="0">
              <a:latin typeface="Arial"/>
            </a:endParaRPr>
          </a:p>
        </p:txBody>
      </p:sp>
      <p:sp>
        <p:nvSpPr>
          <p:cNvPr id="126" name="TextShape 3"/>
          <p:cNvSpPr txBox="1"/>
          <p:nvPr/>
        </p:nvSpPr>
        <p:spPr>
          <a:xfrm>
            <a:off x="366840" y="2160000"/>
            <a:ext cx="9209160" cy="30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 Light"/>
              </a:rPr>
              <a:t>Πιθανότατα προέρχεται από την Τουρκία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 Light"/>
              </a:rPr>
              <a:t>Η αντίστοιχη λέξη στα τουρκικά ή τα αρμενικά σημαίνει «διπλή (τσιφτέ) συγχορδία (τελί)».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 Light"/>
              </a:rPr>
              <a:t>Χορεύεται μόνο του ή σε ζευγάρια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" sz="2400" b="0" strike="noStrike" spc="-1" dirty="0">
                <a:solidFill>
                  <a:srgbClr val="000000"/>
                </a:solidFill>
                <a:latin typeface="Calibri Light"/>
              </a:rPr>
              <a:t>Είναι ένας αισθησιακός χορός που επικεντρώνεται στις κινήσεις των χεριών, των γοφών και του κορμού.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431999" y="6925236"/>
            <a:ext cx="8873365" cy="377111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8" name="CustomShape 2"/>
          <p:cNvSpPr/>
          <p:nvPr/>
        </p:nvSpPr>
        <p:spPr>
          <a:xfrm>
            <a:off x="432000" y="1224000"/>
            <a:ext cx="1802880" cy="79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</a:pPr>
            <a:r>
              <a:rPr lang="el" sz="4000" b="1" u="sng" strike="noStrike" spc="-1">
                <a:solidFill>
                  <a:srgbClr val="0369A3"/>
                </a:solidFill>
                <a:uFillTx/>
                <a:latin typeface="Calibri Light"/>
              </a:rPr>
              <a:t>Συρτάκι</a:t>
            </a:r>
            <a:endParaRPr lang="en-GB" sz="4000" b="1" u="sng" strike="noStrike" spc="-1">
              <a:solidFill>
                <a:srgbClr val="0369A3"/>
              </a:solidFill>
              <a:uFillTx/>
              <a:latin typeface="Arial"/>
            </a:endParaRPr>
          </a:p>
        </p:txBody>
      </p:sp>
      <p:sp>
        <p:nvSpPr>
          <p:cNvPr id="129" name="CustomShape 3"/>
          <p:cNvSpPr/>
          <p:nvPr/>
        </p:nvSpPr>
        <p:spPr>
          <a:xfrm>
            <a:off x="396000" y="2165400"/>
            <a:ext cx="9241920" cy="417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Θεωρείται ένας από τους πιο δημοφιλείς χορούς στην Ελλάδα, ειδικά από ξένους...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...Αλλά δεν είναι παραδοσιακός χορός</a:t>
            </a:r>
            <a:r>
              <a:rPr lang="el" sz="2400" b="0" i="1" strike="noStrike" spc="-1" dirty="0">
                <a:solidFill>
                  <a:srgbClr val="000000"/>
                </a:solidFill>
                <a:latin typeface="Calibri"/>
              </a:rPr>
              <a:t> </a:t>
            </a:r>
            <a:endParaRPr lang="en-GB" sz="2400" b="0" strike="noStrike" spc="-1" dirty="0">
              <a:latin typeface="Arial"/>
            </a:endParaRPr>
          </a:p>
          <a:p>
            <a:pPr marL="228600" indent="-22788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Arial"/>
              <a:buChar char="•"/>
            </a:pPr>
            <a:r>
              <a:rPr lang="el" sz="2400" b="0" strike="noStrike" spc="-1" dirty="0">
                <a:solidFill>
                  <a:srgbClr val="000000"/>
                </a:solidFill>
                <a:latin typeface="Calibri"/>
              </a:rPr>
              <a:t>Είναι φτιαγμένο από διάφορες φτιαχτές φιγούρες χορού/ χορογραφία</a:t>
            </a:r>
            <a:endParaRPr lang="en-GB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34"/>
              </a:spcBef>
            </a:pPr>
            <a:br>
              <a:rPr dirty="0"/>
            </a:br>
            <a:endParaRPr lang="en-GB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34"/>
              </a:spcBef>
            </a:pPr>
            <a:endParaRPr lang="en-GB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34"/>
              </a:spcBef>
            </a:pPr>
            <a:endParaRPr lang="en-GB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134"/>
              </a:spcBef>
            </a:pPr>
            <a:br>
              <a:rPr dirty="0"/>
            </a:br>
            <a:r>
              <a:rPr lang="el" sz="2000" b="0" strike="noStrike" spc="-1" dirty="0">
                <a:solidFill>
                  <a:srgbClr val="000000"/>
                </a:solidFill>
                <a:latin typeface="Calibri"/>
              </a:rPr>
              <a:t>Διαβάστε περισσότερα: Παραδοσιακοί ελληνικοί χοροί, Παρε-Ντόσε</a:t>
            </a:r>
            <a:r>
              <a:rPr lang="el" sz="28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" sz="1600" b="0" u="sng" strike="noStrike" spc="-1" dirty="0">
                <a:solidFill>
                  <a:srgbClr val="0563C1"/>
                </a:solidFill>
                <a:uFillTx/>
                <a:latin typeface="Calibri"/>
                <a:hlinkClick r:id="rId2"/>
              </a:rPr>
              <a:t>http://www.pare-dose.net/85#ixzz3dKFdjHwl</a:t>
            </a:r>
            <a:endParaRPr lang="en-GB" sz="16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en-GB" sz="1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1116104" y="6952128"/>
            <a:ext cx="8417859" cy="673474"/>
          </a:xfrm>
          <a:prstGeom prst="rect">
            <a:avLst/>
          </a:prstGeom>
          <a:noFill/>
          <a:ln>
            <a:noFill/>
          </a:ln>
        </p:spPr>
        <p:txBody>
          <a:bodyPr wrap="square" lIns="90000" tIns="45000" rIns="90000" bIns="4500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" sz="18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Μια πρωτότυπη παρουσίαση που ετοιμάστηκε από το ΚΕΝΤΡΟ ΕΛΛΗΝΙΚΟΥ ΠΟΛΙΤΙΣΜΟΥ </a:t>
            </a:r>
            <a:r>
              <a:rPr lang="el" sz="18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2748600" y="403729"/>
            <a:ext cx="4173480" cy="70643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r>
              <a:rPr lang="el" sz="4000" b="0" strike="noStrike" spc="-1" dirty="0">
                <a:latin typeface="Arial"/>
              </a:rPr>
              <a:t>Όλοι χορεύουν</a:t>
            </a:r>
          </a:p>
        </p:txBody>
      </p:sp>
      <p:pic>
        <p:nvPicPr>
          <p:cNvPr id="117" name="Εικόνα 116"/>
          <p:cNvPicPr/>
          <p:nvPr/>
        </p:nvPicPr>
        <p:blipFill>
          <a:blip r:embed="rId2"/>
          <a:stretch/>
        </p:blipFill>
        <p:spPr>
          <a:xfrm>
            <a:off x="2016000" y="2088000"/>
            <a:ext cx="5638680" cy="4229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299</Words>
  <Application>Microsoft Office PowerPoint</Application>
  <PresentationFormat>Custom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Curve</dc:title>
  <dc:subject/>
  <dc:creator/>
  <dc:description/>
  <cp:lastModifiedBy>Ifigenia Georgiadou</cp:lastModifiedBy>
  <cp:revision>16</cp:revision>
  <dcterms:created xsi:type="dcterms:W3CDTF">2019-10-04T15:48:43Z</dcterms:created>
  <dcterms:modified xsi:type="dcterms:W3CDTF">2025-12-28T20:54:37Z</dcterms:modified>
  <dc:language>en-GB</dc:language>
</cp:coreProperties>
</file>