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</p:sldIdLst>
  <p:sldSz cx="10080625" cy="7559675"/>
  <p:notesSz cx="7559675" cy="10691813"/>
  <p:defaultTextStyle>
    <a:defPPr>
      <a:defRPr lang="e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1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1" d="100"/>
          <a:sy n="71" d="100"/>
        </p:scale>
        <p:origin x="1579" y="53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571200" y="176904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6638040" y="176904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3571200" y="405936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6638040" y="405936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29566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3571200" y="176904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6638040" y="176904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 type="body"/>
          </p:nvPr>
        </p:nvSpPr>
        <p:spPr>
          <a:xfrm>
            <a:off x="3571200" y="405936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 type="body"/>
          </p:nvPr>
        </p:nvSpPr>
        <p:spPr>
          <a:xfrm>
            <a:off x="6638040" y="405936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29566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/>
          <p:cNvPicPr/>
          <p:nvPr/>
        </p:nvPicPr>
        <p:blipFill>
          <a:blip r:embed="rId14"/>
          <a:stretch/>
        </p:blipFill>
        <p:spPr>
          <a:xfrm>
            <a:off x="0" y="5806440"/>
            <a:ext cx="10079640" cy="1754280"/>
          </a:xfrm>
          <a:prstGeom prst="rect">
            <a:avLst/>
          </a:prstGeom>
          <a:ln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0" y="234108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6699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504000" y="4056120"/>
            <a:ext cx="9071640" cy="2097360"/>
          </a:xfrm>
          <a:prstGeom prst="rect">
            <a:avLst/>
          </a:prstGeom>
        </p:spPr>
        <p:txBody>
          <a:bodyPr lIns="0" tIns="0" rIns="0" bIns="0">
            <a:normAutofit fontScale="6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Seventh Outline Level</a:t>
            </a:r>
          </a:p>
        </p:txBody>
      </p:sp>
      <p:sp>
        <p:nvSpPr>
          <p:cNvPr id="3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GB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4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en-GB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5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fld id="{A9D74C0A-1EE4-46FA-BF38-12F950D86D67}" type="slidenum">
              <a:rPr lang="en-GB" sz="1400" b="0" strike="noStrike" spc="-1">
                <a:latin typeface="Times New Roman"/>
              </a:rPr>
              <a:t>‹#›</a:t>
            </a:fld>
            <a:endParaRPr lang="en-GB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0" y="0"/>
            <a:ext cx="10076760" cy="941760"/>
          </a:xfrm>
          <a:prstGeom prst="rect">
            <a:avLst/>
          </a:prstGeom>
          <a:gradFill rotWithShape="0">
            <a:gsLst>
              <a:gs pos="0">
                <a:srgbClr val="DFF2FC"/>
              </a:gs>
              <a:gs pos="100000">
                <a:srgbClr val="009BDD"/>
              </a:gs>
            </a:gsLst>
            <a:lin ang="108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3" name="CustomShape 2"/>
          <p:cNvSpPr/>
          <p:nvPr/>
        </p:nvSpPr>
        <p:spPr>
          <a:xfrm>
            <a:off x="0" y="6620400"/>
            <a:ext cx="10076760" cy="941760"/>
          </a:xfrm>
          <a:prstGeom prst="rect">
            <a:avLst/>
          </a:prstGeom>
          <a:gradFill rotWithShape="0">
            <a:gsLst>
              <a:gs pos="0">
                <a:srgbClr val="DFF2FC"/>
              </a:gs>
              <a:gs pos="100000">
                <a:srgbClr val="009BDD"/>
              </a:gs>
            </a:gsLst>
            <a:lin ang="108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4" name="PlaceHolder 3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FFFFFF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66CC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solidFill>
                  <a:srgbClr val="0066CC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solidFill>
                  <a:srgbClr val="0066CC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solidFill>
                  <a:srgbClr val="0066CC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66CC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66CC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66CC"/>
                </a:solidFill>
                <a:latin typeface="Arial"/>
              </a:rPr>
              <a:t>Seventh Outline Level</a:t>
            </a:r>
          </a:p>
        </p:txBody>
      </p:sp>
      <p:sp>
        <p:nvSpPr>
          <p:cNvPr id="46" name="PlaceHolder 5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GB" sz="1400" b="0" strike="noStrike" spc="-1">
                <a:latin typeface="Times New Roman"/>
              </a:rPr>
              <a:t> </a:t>
            </a:r>
          </a:p>
        </p:txBody>
      </p:sp>
      <p:sp>
        <p:nvSpPr>
          <p:cNvPr id="47" name="PlaceHolder 6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en-GB" sz="1400" b="0" strike="noStrike" spc="-1">
                <a:latin typeface="Times New Roman"/>
              </a:rPr>
              <a:t> </a:t>
            </a:r>
          </a:p>
        </p:txBody>
      </p:sp>
      <p:sp>
        <p:nvSpPr>
          <p:cNvPr id="48" name="PlaceHolder 7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fld id="{7F938AFF-8F8C-48A3-9966-F313520D45E7}" type="slidenum">
              <a:rPr lang="en-GB" sz="1400" b="0" strike="noStrike" spc="-1">
                <a:latin typeface="Times New Roman"/>
              </a:rPr>
              <a:t>‹#›</a:t>
            </a:fld>
            <a:endParaRPr lang="en-GB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-438480" y="1152000"/>
            <a:ext cx="10986480" cy="652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l" sz="3200" b="1" strike="noStrike" spc="-1" dirty="0">
                <a:solidFill>
                  <a:srgbClr val="0369A3"/>
                </a:solidFill>
                <a:latin typeface="Calibri"/>
              </a:rPr>
              <a:t>ΕΙΣΑΓΩΓΗ ΣΤΟΥΣ ΕΛΛΗΝΙΚΟΥΣ ΠΑΡΑΔΟΣΙΑΚΟΥΣ ΧΟΡΟΥΣ</a:t>
            </a:r>
            <a:endParaRPr lang="en-GB" sz="3200" b="0" strike="noStrike" spc="-1" dirty="0">
              <a:solidFill>
                <a:srgbClr val="0369A3"/>
              </a:solidFill>
              <a:latin typeface="Arial"/>
            </a:endParaRPr>
          </a:p>
        </p:txBody>
      </p:sp>
      <p:pic>
        <p:nvPicPr>
          <p:cNvPr id="86" name="Picture 3"/>
          <p:cNvPicPr/>
          <p:nvPr/>
        </p:nvPicPr>
        <p:blipFill>
          <a:blip r:embed="rId2"/>
          <a:stretch/>
        </p:blipFill>
        <p:spPr>
          <a:xfrm>
            <a:off x="2831760" y="1892880"/>
            <a:ext cx="4133816" cy="2773249"/>
          </a:xfrm>
          <a:prstGeom prst="rect">
            <a:avLst/>
          </a:prstGeom>
          <a:ln>
            <a:noFill/>
          </a:ln>
        </p:spPr>
      </p:pic>
      <p:pic>
        <p:nvPicPr>
          <p:cNvPr id="87" name="Picture 4"/>
          <p:cNvPicPr/>
          <p:nvPr/>
        </p:nvPicPr>
        <p:blipFill>
          <a:blip r:embed="rId3"/>
          <a:stretch/>
        </p:blipFill>
        <p:spPr>
          <a:xfrm>
            <a:off x="7272000" y="6218280"/>
            <a:ext cx="2385000" cy="112572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582640" y="5451480"/>
            <a:ext cx="4844880" cy="143355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" sz="1800" b="1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Μια πρωτότυπη παρουσίαση που ετοιμάστηκε από το ΚΕΝΤΡΟ ΕΛΛΗΝΙΚΟΥ ΠΟΛΙΤΙΣΜΟΥ</a:t>
            </a:r>
            <a:endParaRPr lang="en-US" sz="18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" sz="20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</a:t>
            </a:r>
            <a:r>
              <a:rPr lang="el" sz="2000" b="1" kern="100">
                <a:solidFill>
                  <a:schemeClr val="accent6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Έργο ΕΕ 13</a:t>
            </a:r>
            <a:endParaRPr lang="en-US" sz="2000" b="1" kern="100" dirty="0">
              <a:solidFill>
                <a:schemeClr val="accent6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en-GB" sz="1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309282" y="7074720"/>
            <a:ext cx="9345706" cy="377111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" sz="18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Μια πρωτότυπη παρουσίαση που ετοιμάστηκε από το ΚΕΝΤΡΟ ΕΛΛΗΝΙΚΟΥ ΠΟΛΙΤΙΣΜΟΥ </a:t>
            </a:r>
            <a:r>
              <a:rPr lang="el" sz="1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0" name="TextShape 2"/>
          <p:cNvSpPr txBox="1"/>
          <p:nvPr/>
        </p:nvSpPr>
        <p:spPr>
          <a:xfrm>
            <a:off x="576000" y="1368000"/>
            <a:ext cx="6362280" cy="598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el" sz="4000" b="1" u="sng" strike="noStrike" spc="-1">
                <a:solidFill>
                  <a:srgbClr val="0369A3"/>
                </a:solidFill>
                <a:uFillTx/>
                <a:latin typeface="Calibri Light"/>
              </a:rPr>
              <a:t>Έχω μερικές ερωτήσεις για εσάς</a:t>
            </a:r>
            <a:endParaRPr lang="en-GB" sz="4000" b="0" strike="noStrike" spc="-1">
              <a:latin typeface="Arial"/>
            </a:endParaRPr>
          </a:p>
        </p:txBody>
      </p:sp>
      <p:sp>
        <p:nvSpPr>
          <p:cNvPr id="91" name="TextShape 3"/>
          <p:cNvSpPr txBox="1"/>
          <p:nvPr/>
        </p:nvSpPr>
        <p:spPr>
          <a:xfrm>
            <a:off x="568440" y="2592000"/>
            <a:ext cx="9655560" cy="263003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" sz="2600" b="0" strike="noStrike" spc="-1" dirty="0">
                <a:solidFill>
                  <a:srgbClr val="000000"/>
                </a:solidFill>
                <a:latin typeface="Calibri"/>
              </a:rPr>
              <a:t>Χορεύετε; Χορεύετε παραδοσιακούς χορούς;</a:t>
            </a:r>
            <a:endParaRPr lang="en-GB" sz="2600" b="0" strike="noStrike" spc="-1" dirty="0">
              <a:latin typeface="Arial"/>
            </a:endParaRPr>
          </a:p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" sz="2600" b="0" strike="noStrike" spc="-1" dirty="0">
                <a:solidFill>
                  <a:srgbClr val="000000"/>
                </a:solidFill>
                <a:latin typeface="Calibri"/>
              </a:rPr>
              <a:t>Ποιοι χοροί σάς αρέσουν;</a:t>
            </a:r>
            <a:endParaRPr lang="en-GB" sz="2600" b="0" strike="noStrike" spc="-1" dirty="0">
              <a:latin typeface="Arial"/>
            </a:endParaRPr>
          </a:p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" sz="2600" b="0" strike="noStrike" spc="-1" dirty="0">
                <a:solidFill>
                  <a:srgbClr val="000000"/>
                </a:solidFill>
                <a:latin typeface="Calibri"/>
              </a:rPr>
              <a:t>Υπάρχουν παραδοσιακοί χοροί στη χώρα σας;</a:t>
            </a:r>
            <a:endParaRPr lang="en-GB" sz="2600" b="0" strike="noStrike" spc="-1" dirty="0">
              <a:latin typeface="Arial"/>
            </a:endParaRPr>
          </a:p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" sz="2600" b="0" strike="noStrike" spc="-1" dirty="0">
                <a:solidFill>
                  <a:srgbClr val="000000"/>
                </a:solidFill>
                <a:latin typeface="Calibri"/>
              </a:rPr>
              <a:t>Έχετε χορέψει ποτέ ελληνικούς παραδοσιακούς χορούς; Γνωρίζετε μερικούς από αυτούς;</a:t>
            </a:r>
            <a:endParaRPr lang="en-GB" sz="26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"/>
          <p:cNvSpPr txBox="1"/>
          <p:nvPr/>
        </p:nvSpPr>
        <p:spPr>
          <a:xfrm>
            <a:off x="503999" y="6980590"/>
            <a:ext cx="8882047" cy="583321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r>
              <a:rPr lang="el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Μια πρωτότυπη παρουσίαση που ετοιμάστηκε από το ΚΕΝΤΡΟ ΕΛΛΗΝΙΚΟΥ ΠΟΛΙΤΙΣΜΟΥ </a:t>
            </a:r>
            <a:r>
              <a:rPr lang="el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sz="1400" b="0" strike="noStrike" spc="-1" dirty="0">
              <a:latin typeface="Arial"/>
            </a:endParaRPr>
          </a:p>
        </p:txBody>
      </p:sp>
      <p:sp>
        <p:nvSpPr>
          <p:cNvPr id="93" name="TextShape 2"/>
          <p:cNvSpPr txBox="1"/>
          <p:nvPr/>
        </p:nvSpPr>
        <p:spPr>
          <a:xfrm>
            <a:off x="550800" y="1296000"/>
            <a:ext cx="8521200" cy="706432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r>
              <a:rPr lang="el" sz="4000" b="1" u="sng" strike="noStrike" spc="-1" dirty="0">
                <a:solidFill>
                  <a:srgbClr val="0369A3"/>
                </a:solidFill>
                <a:uFillTx/>
                <a:latin typeface="Calibri Light"/>
              </a:rPr>
              <a:t>Παραδοσιακοί χοροί στην Ελλάδα</a:t>
            </a:r>
            <a:endParaRPr lang="en-GB" sz="4000" b="0" strike="noStrike" spc="-1" dirty="0">
              <a:latin typeface="Arial"/>
            </a:endParaRPr>
          </a:p>
        </p:txBody>
      </p:sp>
      <p:sp>
        <p:nvSpPr>
          <p:cNvPr id="94" name="TextShape 3"/>
          <p:cNvSpPr txBox="1"/>
          <p:nvPr/>
        </p:nvSpPr>
        <p:spPr>
          <a:xfrm>
            <a:off x="504000" y="2232000"/>
            <a:ext cx="8568000" cy="2838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" sz="2600" b="0" strike="noStrike" spc="-1" dirty="0">
                <a:solidFill>
                  <a:srgbClr val="000000"/>
                </a:solidFill>
                <a:latin typeface="Calibri"/>
              </a:rPr>
              <a:t>Ο χορός διδάσκεται στο σχολείο για όλα τα παιδιά ως μέρος του μαθήματος φυσικής αγωγής.</a:t>
            </a:r>
            <a:endParaRPr lang="en-GB" sz="2600" b="0" strike="noStrike" spc="-1" dirty="0"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" sz="2600" b="0" strike="noStrike" spc="-1" dirty="0">
                <a:solidFill>
                  <a:srgbClr val="000000"/>
                </a:solidFill>
                <a:latin typeface="Calibri"/>
              </a:rPr>
              <a:t>Στην Ελλάδα, ο χορός είναι μέρος της σύγχρονης κουλτούρας και της καθημερινότητας των ανθρώπων, όχι ένα έθιμο που απλώς διατηρείται ζωντανό.</a:t>
            </a:r>
            <a:endParaRPr lang="en-GB" sz="2600" b="0" strike="noStrike" spc="-1" dirty="0"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" sz="2600" b="0" strike="noStrike" spc="-1" dirty="0">
                <a:solidFill>
                  <a:srgbClr val="000000"/>
                </a:solidFill>
                <a:latin typeface="Calibri"/>
              </a:rPr>
              <a:t>Ο χορός ασκείται από άτομα όλων των ηλικιών, από πολύ μικρά παιδιά έως πολύ ηλικιωμένους</a:t>
            </a:r>
            <a:endParaRPr lang="en-GB" sz="2600" b="0" strike="noStrike" spc="-1" dirty="0"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" sz="2600" b="0" strike="noStrike" spc="-1" dirty="0">
                <a:solidFill>
                  <a:srgbClr val="000000"/>
                </a:solidFill>
                <a:latin typeface="Calibri"/>
              </a:rPr>
              <a:t>Οι Έλληνες λατρεύουν επίσης να τραγουδούν πολύ!</a:t>
            </a:r>
            <a:endParaRPr lang="en-GB" sz="26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2"/>
          <p:cNvSpPr txBox="1"/>
          <p:nvPr/>
        </p:nvSpPr>
        <p:spPr>
          <a:xfrm>
            <a:off x="504000" y="1345680"/>
            <a:ext cx="9216000" cy="706432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r>
              <a:rPr lang="el" sz="4000" b="1" u="sng" strike="noStrike" spc="-1" dirty="0">
                <a:solidFill>
                  <a:srgbClr val="0369A3"/>
                </a:solidFill>
                <a:uFillTx/>
                <a:latin typeface="Calibri Light"/>
              </a:rPr>
              <a:t>ΠΑΝΗΓΥΡΙΑ - Ελληνικά Παραδοσιακά Γλέντια</a:t>
            </a:r>
            <a:endParaRPr lang="en-GB" sz="4000" b="0" strike="noStrike" spc="-1" dirty="0">
              <a:latin typeface="Arial"/>
            </a:endParaRPr>
          </a:p>
        </p:txBody>
      </p:sp>
      <p:sp>
        <p:nvSpPr>
          <p:cNvPr id="97" name="TextShape 3"/>
          <p:cNvSpPr txBox="1"/>
          <p:nvPr/>
        </p:nvSpPr>
        <p:spPr>
          <a:xfrm>
            <a:off x="432000" y="2438280"/>
            <a:ext cx="9216000" cy="5228183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Τα παραδοσιακά γλέντια αποτελούν μέρος της ελληνικής καθημερινής κουλτούρας.</a:t>
            </a:r>
            <a:endParaRPr lang="en-GB" sz="2400" b="0" strike="noStrike" spc="-1" dirty="0"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" sz="24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Βασίζονται κυρίως σε θρησκευτικές εορτές της Ονομαστικής Εορτής των Αγίων</a:t>
            </a: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endParaRPr lang="en-GB" sz="2400" b="0" strike="noStrike" spc="-1" dirty="0"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Οι προετοιμασίες γίνονται με τη βοήθεια όλων των κατοίκων του χωριού</a:t>
            </a:r>
            <a:endParaRPr lang="en-GB" sz="2400" b="0" strike="noStrike" spc="-1" dirty="0"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Στα γλέντια υπάρχει μουσική, χορός και λιχουδιές</a:t>
            </a:r>
            <a:endParaRPr lang="en-GB" sz="2400" b="0" strike="noStrike" spc="-1" dirty="0"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Τα κεράσματα προέρχονται από το έθιμο « αγάπες », όπου μοιραζόταν δωρεάν φαγητό στους φτωχούς.</a:t>
            </a:r>
            <a:endParaRPr lang="en-GB" sz="2400" b="0" strike="noStrike" spc="-1" dirty="0"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Γλέντια σαν κι αυτά χρησιμεύουν ως δικαιολογία για ανθρώπους που είναι τσακωμένοι μεταξύ τους, για να συναντηθούν και να συμφιλιωθούν</a:t>
            </a:r>
            <a:endParaRPr lang="en-GB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820271" y="6884894"/>
            <a:ext cx="8700183" cy="306323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r>
              <a:rPr lang="el" sz="14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πρωτότυπη παρουσίαση που προετοιμάστηκε από το ΚΕΝΤΡΟ ΕΛΛΗΝΙΚΟΥ ΠΟΛΙΤΙΣΜΟΥ </a:t>
            </a:r>
            <a:r>
              <a:rPr lang="el" sz="14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endParaRPr lang="en-GB" sz="1400" b="0" strike="noStrike" spc="-1" dirty="0">
              <a:latin typeface="Arial"/>
            </a:endParaRPr>
          </a:p>
        </p:txBody>
      </p:sp>
      <p:sp>
        <p:nvSpPr>
          <p:cNvPr id="99" name="TextShape 2"/>
          <p:cNvSpPr txBox="1"/>
          <p:nvPr/>
        </p:nvSpPr>
        <p:spPr>
          <a:xfrm>
            <a:off x="510120" y="1365840"/>
            <a:ext cx="9247066" cy="706432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r>
              <a:rPr lang="el" sz="4000" b="1" u="sng" strike="noStrike" spc="-1" dirty="0">
                <a:solidFill>
                  <a:srgbClr val="0369A3"/>
                </a:solidFill>
                <a:uFillTx/>
                <a:latin typeface="Calibri Light"/>
              </a:rPr>
              <a:t>Πανηγύρια στη Σαντορίνη</a:t>
            </a:r>
            <a:endParaRPr lang="en-GB" sz="4000" b="0" strike="noStrike" spc="-1" dirty="0">
              <a:latin typeface="Arial"/>
            </a:endParaRPr>
          </a:p>
        </p:txBody>
      </p:sp>
      <p:sp>
        <p:nvSpPr>
          <p:cNvPr id="100" name="TextShape 3"/>
          <p:cNvSpPr txBox="1"/>
          <p:nvPr/>
        </p:nvSpPr>
        <p:spPr>
          <a:xfrm>
            <a:off x="353880" y="2304000"/>
            <a:ext cx="9582120" cy="185033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γιορτές στις 1200+ εκκλησίες</a:t>
            </a:r>
            <a:endParaRPr lang="en-GB" sz="2400" b="0" strike="noStrike" spc="-1" dirty="0"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Στη </a:t>
            </a:r>
            <a:r>
              <a:rPr lang="el" sz="2400" b="0" strike="noStrike" spc="-1" dirty="0" err="1">
                <a:solidFill>
                  <a:srgbClr val="000000"/>
                </a:solidFill>
                <a:latin typeface="Calibri"/>
              </a:rPr>
              <a:t>Φοινικιά </a:t>
            </a: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, υπάρχει η περίφημη γιορτή της Αγίας </a:t>
            </a:r>
            <a:r>
              <a:rPr lang="el" sz="2400" b="0" strike="noStrike" spc="-1" dirty="0" err="1">
                <a:solidFill>
                  <a:srgbClr val="000000"/>
                </a:solidFill>
                <a:latin typeface="Calibri"/>
              </a:rPr>
              <a:t>Ματρώνας </a:t>
            </a: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, η μεγαλύτερη από όλες που διαρκεί τρία μερόνυχτα.</a:t>
            </a:r>
            <a:endParaRPr lang="en-GB" sz="2400" b="0" strike="noStrike" spc="-1" dirty="0"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Υπάρχει πολλή μουσική, τραγούδι και χορός</a:t>
            </a:r>
            <a:endParaRPr lang="en-GB" sz="2400" b="0" strike="noStrike" spc="-1" dirty="0">
              <a:latin typeface="Arial"/>
            </a:endParaRPr>
          </a:p>
        </p:txBody>
      </p:sp>
      <p:pic>
        <p:nvPicPr>
          <p:cNvPr id="101" name="Content Placeholder 3"/>
          <p:cNvPicPr/>
          <p:nvPr/>
        </p:nvPicPr>
        <p:blipFill>
          <a:blip r:embed="rId2"/>
          <a:stretch/>
        </p:blipFill>
        <p:spPr>
          <a:xfrm>
            <a:off x="3024000" y="4056480"/>
            <a:ext cx="4392000" cy="2351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1027036" y="7073153"/>
            <a:ext cx="7942151" cy="306323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r>
              <a:rPr lang="el" sz="14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πρωτότυπη παρουσίαση που προετοιμάστηκε από το ΚΕΝΤΡΟ ΕΛΛΗΝΙΚΟΥ ΠΟΛΙΤΙΣΜΟΥ </a:t>
            </a:r>
            <a:r>
              <a:rPr lang="el" sz="14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endParaRPr lang="en-GB" sz="1400" b="0" strike="noStrike" spc="-1" dirty="0">
              <a:latin typeface="Arial"/>
            </a:endParaRPr>
          </a:p>
        </p:txBody>
      </p:sp>
      <p:sp>
        <p:nvSpPr>
          <p:cNvPr id="103" name="TextShape 2"/>
          <p:cNvSpPr txBox="1"/>
          <p:nvPr/>
        </p:nvSpPr>
        <p:spPr>
          <a:xfrm>
            <a:off x="421200" y="1296000"/>
            <a:ext cx="7210800" cy="597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el" sz="4000" b="1" u="sng" strike="noStrike" spc="-1">
                <a:solidFill>
                  <a:srgbClr val="0369A3"/>
                </a:solidFill>
                <a:uFillTx/>
                <a:latin typeface="Calibri Light"/>
              </a:rPr>
              <a:t>Πόσους χορούς έχουμε;</a:t>
            </a:r>
            <a:endParaRPr lang="en-GB" sz="4000" b="0" strike="noStrike" spc="-1">
              <a:latin typeface="Arial"/>
            </a:endParaRPr>
          </a:p>
        </p:txBody>
      </p:sp>
      <p:sp>
        <p:nvSpPr>
          <p:cNvPr id="104" name="TextShape 3"/>
          <p:cNvSpPr txBox="1"/>
          <p:nvPr/>
        </p:nvSpPr>
        <p:spPr>
          <a:xfrm>
            <a:off x="2495880" y="2448000"/>
            <a:ext cx="5927358" cy="706432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r>
              <a:rPr lang="el" sz="4000" b="1" strike="noStrike" spc="-1" dirty="0">
                <a:solidFill>
                  <a:srgbClr val="000000"/>
                </a:solidFill>
                <a:latin typeface="Calibri"/>
              </a:rPr>
              <a:t>Περίπου 200 χορούς!</a:t>
            </a:r>
            <a:endParaRPr lang="en-GB" sz="4000" b="0" strike="noStrike" spc="-1" dirty="0">
              <a:latin typeface="Arial"/>
            </a:endParaRPr>
          </a:p>
        </p:txBody>
      </p:sp>
      <p:sp>
        <p:nvSpPr>
          <p:cNvPr id="105" name="TextShape 4"/>
          <p:cNvSpPr txBox="1"/>
          <p:nvPr/>
        </p:nvSpPr>
        <p:spPr>
          <a:xfrm>
            <a:off x="288000" y="3312000"/>
            <a:ext cx="9541440" cy="1512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" sz="2400" b="0" strike="noStrike" spc="-1">
                <a:solidFill>
                  <a:srgbClr val="000000"/>
                </a:solidFill>
                <a:latin typeface="Calibri"/>
              </a:rPr>
              <a:t>Κάθε περιοχή στην Ελλάδα έχει τους δικούς της παραδοσιακούς χορούς </a:t>
            </a:r>
            <a:br/>
            <a:r>
              <a:rPr lang="el" sz="2400" b="0" strike="noStrike" spc="-1">
                <a:solidFill>
                  <a:srgbClr val="000000"/>
                </a:solidFill>
                <a:latin typeface="Calibri"/>
              </a:rPr>
              <a:t>→ Αυτοί οι χοροί έχουν μοναδικές παραλλαγές από χωριό σε χωριό</a:t>
            </a:r>
            <a:br/>
            <a:r>
              <a:rPr lang="el" sz="2400" b="0" strike="noStrike" spc="-1">
                <a:solidFill>
                  <a:srgbClr val="000000"/>
                </a:solidFill>
                <a:latin typeface="Calibri"/>
              </a:rPr>
              <a:t> </a:t>
            </a:r>
            <a:endParaRPr lang="en-GB" sz="24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" sz="2400" b="0" strike="noStrike" spc="-1">
                <a:solidFill>
                  <a:srgbClr val="000000"/>
                </a:solidFill>
                <a:latin typeface="Calibri"/>
              </a:rPr>
              <a:t>Κάθε χορός έχει τα δικά του βήματα και τον δικό του ρυθμό</a:t>
            </a:r>
            <a:endParaRPr lang="en-GB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Shape 1"/>
          <p:cNvSpPr txBox="1"/>
          <p:nvPr/>
        </p:nvSpPr>
        <p:spPr>
          <a:xfrm>
            <a:off x="578223" y="7084441"/>
            <a:ext cx="8525436" cy="306323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r>
              <a:rPr lang="el" sz="14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πρωτότυπη παρουσίαση που προετοιμάστηκε από το ΚΕΝΤΡΟ ΕΛΛΗΝΙΚΟΥ ΠΟΛΙΤΙΣΜΟΥ </a:t>
            </a:r>
            <a:r>
              <a:rPr lang="el" sz="14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endParaRPr lang="en-GB" sz="1400" b="0" strike="noStrike" spc="-1" dirty="0">
              <a:latin typeface="Arial"/>
            </a:endParaRPr>
          </a:p>
        </p:txBody>
      </p:sp>
      <p:sp>
        <p:nvSpPr>
          <p:cNvPr id="110" name="TextShape 2"/>
          <p:cNvSpPr txBox="1"/>
          <p:nvPr/>
        </p:nvSpPr>
        <p:spPr>
          <a:xfrm>
            <a:off x="396000" y="1224000"/>
            <a:ext cx="4421880" cy="65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el" sz="4000" b="1" u="sng" strike="noStrike" spc="-1">
                <a:solidFill>
                  <a:srgbClr val="0369A3"/>
                </a:solidFill>
                <a:uFillTx/>
                <a:latin typeface="Calibri Light"/>
              </a:rPr>
              <a:t>Παραδοσιακοί Χοροί</a:t>
            </a:r>
            <a:endParaRPr lang="en-GB" sz="40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324000" y="2304000"/>
            <a:ext cx="1015200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Διακρίνονται ανάλογα με:</a:t>
            </a:r>
            <a:br>
              <a:rPr dirty="0"/>
            </a:b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endParaRPr lang="en-GB" sz="2400" b="0" strike="noStrike" spc="-1" dirty="0">
              <a:latin typeface="Arial"/>
            </a:endParaRPr>
          </a:p>
          <a:p>
            <a:pPr marL="685800" lvl="1" indent="-227880">
              <a:lnSpc>
                <a:spcPct val="90000"/>
              </a:lnSpc>
              <a:spcBef>
                <a:spcPts val="510"/>
              </a:spcBef>
              <a:spcAft>
                <a:spcPts val="1134"/>
              </a:spcAft>
              <a:buClr>
                <a:srgbClr val="000000"/>
              </a:buClr>
              <a:buFont typeface="Arial"/>
              <a:buChar char="•"/>
            </a:pP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Το θέμα (Θρησκευτικά, Πόλεμος, Έρωτας)</a:t>
            </a:r>
            <a:endParaRPr lang="en-GB" sz="2400" b="0" strike="noStrike" spc="-1" dirty="0">
              <a:latin typeface="Arial"/>
            </a:endParaRPr>
          </a:p>
          <a:p>
            <a:pPr marL="685800" lvl="1" indent="-227880">
              <a:lnSpc>
                <a:spcPct val="90000"/>
              </a:lnSpc>
              <a:spcBef>
                <a:spcPts val="510"/>
              </a:spcBef>
              <a:spcAft>
                <a:spcPts val="1134"/>
              </a:spcAft>
              <a:buClr>
                <a:srgbClr val="000000"/>
              </a:buClr>
              <a:buFont typeface="Arial"/>
              <a:buChar char="•"/>
            </a:pPr>
            <a:r>
              <a:rPr lang="el" sz="2400" spc="-1" dirty="0">
                <a:solidFill>
                  <a:srgbClr val="000000"/>
                </a:solidFill>
                <a:latin typeface="Calibri"/>
              </a:rPr>
              <a:t>τον</a:t>
            </a: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 τρόπο με τον οποίο χορεύονται (πρόσωπο με πρόσωπο, κυκλικός, σόλο)</a:t>
            </a:r>
            <a:endParaRPr lang="en-GB" sz="2400" b="0" strike="noStrike" spc="-1" dirty="0">
              <a:latin typeface="Arial"/>
            </a:endParaRPr>
          </a:p>
          <a:p>
            <a:pPr marL="685800" lvl="1" indent="-227880">
              <a:lnSpc>
                <a:spcPct val="90000"/>
              </a:lnSpc>
              <a:spcBef>
                <a:spcPts val="510"/>
              </a:spcBef>
              <a:spcAft>
                <a:spcPts val="1134"/>
              </a:spcAft>
              <a:buClr>
                <a:srgbClr val="000000"/>
              </a:buClr>
              <a:buFont typeface="Arial"/>
              <a:buChar char="•"/>
            </a:pP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Το φύλο (Χοροί για άνδρες, γυναίκες ή </a:t>
            </a:r>
            <a:r>
              <a:rPr lang="el" sz="2400" spc="-1" dirty="0">
                <a:solidFill>
                  <a:srgbClr val="000000"/>
                </a:solidFill>
                <a:latin typeface="Calibri"/>
              </a:rPr>
              <a:t>για όλους</a:t>
            </a: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)</a:t>
            </a:r>
            <a:endParaRPr lang="en-GB" sz="2400" b="0" strike="noStrike" spc="-1" dirty="0">
              <a:latin typeface="Arial"/>
            </a:endParaRPr>
          </a:p>
          <a:p>
            <a:pPr marL="685800" lvl="1" indent="-227880">
              <a:lnSpc>
                <a:spcPct val="90000"/>
              </a:lnSpc>
              <a:spcBef>
                <a:spcPts val="510"/>
              </a:spcBef>
              <a:spcAft>
                <a:spcPts val="1134"/>
              </a:spcAft>
              <a:buClr>
                <a:srgbClr val="000000"/>
              </a:buClr>
              <a:buFont typeface="Arial"/>
              <a:buChar char="•"/>
            </a:pPr>
            <a:r>
              <a:rPr lang="el-GR" sz="2400" b="0" strike="noStrike" spc="-1" dirty="0">
                <a:solidFill>
                  <a:srgbClr val="000000"/>
                </a:solidFill>
                <a:latin typeface="Calibri"/>
              </a:rPr>
              <a:t>Τ</a:t>
            </a: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ην  τοποθεσία (Εθνική ή Τοπική: Νησιώτικα, Θρακιώτικα, κ.λπ.)</a:t>
            </a:r>
            <a:endParaRPr lang="en-GB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Shape 1"/>
          <p:cNvSpPr txBox="1"/>
          <p:nvPr/>
        </p:nvSpPr>
        <p:spPr>
          <a:xfrm>
            <a:off x="1196788" y="6898343"/>
            <a:ext cx="8498541" cy="306323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r>
              <a:rPr lang="el" sz="14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πρωτότυπη παρουσίαση που προετοιμάστηκε από το ΚΕΝΤΡΟ ΕΛΛΗΝΙΚΟΥ ΠΟΛΙΤΙΣΜΟΥ </a:t>
            </a:r>
            <a:r>
              <a:rPr lang="el" sz="14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endParaRPr lang="en-GB" sz="1400" b="0" strike="noStrike" spc="-1" dirty="0">
              <a:latin typeface="Arial"/>
            </a:endParaRPr>
          </a:p>
        </p:txBody>
      </p:sp>
      <p:sp>
        <p:nvSpPr>
          <p:cNvPr id="113" name="TextShape 2"/>
          <p:cNvSpPr txBox="1"/>
          <p:nvPr/>
        </p:nvSpPr>
        <p:spPr>
          <a:xfrm>
            <a:off x="368280" y="1273680"/>
            <a:ext cx="7695720" cy="598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el" sz="4000" b="1" u="sng" strike="noStrike" spc="-1">
                <a:solidFill>
                  <a:srgbClr val="0369A3"/>
                </a:solidFill>
                <a:uFillTx/>
                <a:latin typeface="Calibri Light"/>
              </a:rPr>
              <a:t>Γιατί/πού χορεύουμε στην Ελλάδα;</a:t>
            </a:r>
            <a:endParaRPr lang="en-GB" sz="4000" b="0" strike="noStrike" spc="-1">
              <a:latin typeface="Arial"/>
            </a:endParaRPr>
          </a:p>
        </p:txBody>
      </p:sp>
      <p:sp>
        <p:nvSpPr>
          <p:cNvPr id="114" name="CustomShape 3"/>
          <p:cNvSpPr/>
          <p:nvPr/>
        </p:nvSpPr>
        <p:spPr>
          <a:xfrm>
            <a:off x="285120" y="2057400"/>
            <a:ext cx="929088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l" sz="2400" b="0" i="1" strike="noStrike" spc="-1" dirty="0">
                <a:solidFill>
                  <a:srgbClr val="000000"/>
                </a:solidFill>
                <a:latin typeface="Calibri"/>
              </a:rPr>
              <a:t>Ο χορός είναι μέρος της καθημερινής κουλτούρας και ασκείται σε πολλές περιπτώσεις. </a:t>
            </a:r>
            <a:r>
              <a:rPr lang="el" sz="2400" i="1" spc="-1" dirty="0">
                <a:solidFill>
                  <a:srgbClr val="000000"/>
                </a:solidFill>
                <a:latin typeface="Calibri"/>
              </a:rPr>
              <a:t>Δ</a:t>
            </a:r>
            <a:r>
              <a:rPr lang="el" sz="2400" b="0" i="1" strike="noStrike" spc="-1" dirty="0">
                <a:solidFill>
                  <a:srgbClr val="000000"/>
                </a:solidFill>
                <a:latin typeface="Calibri"/>
              </a:rPr>
              <a:t>εν υπάρχει πάντα λόγος ιδιαίτερα ξεχωριστός. Οι Έλληνες λατρεύουν να γιορτάζουν!</a:t>
            </a: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Σε γάμους, βαπτίσεις, άλλες ειδικές εκδηλώσεις</a:t>
            </a:r>
            <a:endParaRPr lang="en-GB" sz="2400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Κατά τη διάρκεια παραδοσιακών εορτασμών / φεστιβάλ όπως τα Πανηγύρια</a:t>
            </a:r>
            <a:endParaRPr lang="en-GB" sz="2400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Κατά τη διάρκεια του Γλεντιού, μεγάλων γιορτών που μπορούν να διοργανωθούν οποιαδήποτε στιγμή από ομάδες ανθρώπων ή οικογένειες και χαρακτηρίζονται από άφθονο φαγητό, ποτό, τραγούδι και χορό.</a:t>
            </a:r>
            <a:endParaRPr lang="en-GB" sz="2400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lang="en-GB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</TotalTime>
  <Words>502</Words>
  <Application>Microsoft Office PowerPoint</Application>
  <PresentationFormat>Custom</PresentationFormat>
  <Paragraphs>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Aptos</vt:lpstr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Curve</dc:title>
  <dc:subject/>
  <dc:creator/>
  <dc:description/>
  <cp:lastModifiedBy>Ifigenia Georgiadou</cp:lastModifiedBy>
  <cp:revision>18</cp:revision>
  <dcterms:created xsi:type="dcterms:W3CDTF">2019-10-04T15:48:43Z</dcterms:created>
  <dcterms:modified xsi:type="dcterms:W3CDTF">2025-12-28T20:52:52Z</dcterms:modified>
  <dc:language>en-GB</dc:language>
</cp:coreProperties>
</file>