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A599D-D3C3-A47A-4BB4-5FDB1E5AA8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A8BA24-9392-0634-443B-B20D30B0B7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F6D453-41C7-6AC8-294E-1DEFC8751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21846-7BF9-44FB-BD96-4FFD3771B735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53F164-E438-249E-1588-3C3369B01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95A452-9EC5-59E4-8295-424CCD8F2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726CF-FDFA-4C55-B41B-7B3CC0847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461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A249F-8DE4-BB7F-2D78-799BCEA6C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CE7F7F-0707-F6A9-5FFC-4D26EDECC7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31FC62-282C-D9F2-A10A-02DD1A037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21846-7BF9-44FB-BD96-4FFD3771B735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CFA0B-2B62-9077-9BE6-132B1100C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B84FFC-97E1-E625-4022-61BAF9A7C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726CF-FDFA-4C55-B41B-7B3CC0847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572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79E599-C472-A9A5-57DD-D0CCB1136F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7A5D53-82B3-EBB6-956B-0175C3D660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6AB99D-019B-AECC-E0C7-D8B9D803A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21846-7BF9-44FB-BD96-4FFD3771B735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AC6488-09FC-C81D-A4E9-4864417C3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96327E-4FC0-DDFE-90DC-C3103B192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726CF-FDFA-4C55-B41B-7B3CC0847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077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B2083-0D43-5768-9EC7-3750933BF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858C2C-B7D7-7D4A-D90E-3480299733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70C84-FC09-96FE-9E61-172923124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21846-7BF9-44FB-BD96-4FFD3771B735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4C99E8-FFD6-ED73-1D7B-64CAFD9DE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DE063D-26FD-C53D-B0F9-B333EAEF2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726CF-FDFA-4C55-B41B-7B3CC0847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43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4F278-6F49-9369-B378-7080D9F6A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BC9191-F316-D6DF-4BE3-3649852702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A5088F-A005-F672-B008-4814F6208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21846-7BF9-44FB-BD96-4FFD3771B735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A45770-58AD-24FB-E2C1-8B8D630BA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EFB2CE-D0F6-D2DC-4014-A402754CB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726CF-FDFA-4C55-B41B-7B3CC0847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757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B2CB3-DC72-52C6-472C-B360ADBE8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0344B0-94D5-1599-7E9C-1D424FF88B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93834A-BBDA-F2B7-5121-F5D3D43A83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798D9B-054D-0C9F-2EE0-72486CD0C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21846-7BF9-44FB-BD96-4FFD3771B735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B0D8A8-37DF-FEC0-C670-CF6F20C13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B60FC3-412E-7821-532A-79D0399FE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726CF-FDFA-4C55-B41B-7B3CC0847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078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93EB6-E966-BF1D-1736-F7A2B6873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3BFA38-8FB7-BC38-C418-C713FBB8CE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07F932-7FA9-1B11-BA8A-7D7B71A473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0CECBA-9A85-B17D-2712-F1A86BBA63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775853-98EF-65C8-D96A-FC9E7304AD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25E928-C601-91CA-2A39-53ECA5D44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21846-7BF9-44FB-BD96-4FFD3771B735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CD88EA4-9E62-B1FC-0EAD-65E0EE667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CA8FD8-3637-DE6B-11B2-B38D91DC5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726CF-FDFA-4C55-B41B-7B3CC0847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805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FA750-79B1-A7D6-53E7-42272CD6D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08BCA6-5663-2E2F-7ACF-89347E47C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21846-7BF9-44FB-BD96-4FFD3771B735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642CA2-8091-0437-E903-96BFF7104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CD02E7-345A-02DA-8948-17B128EE5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726CF-FDFA-4C55-B41B-7B3CC0847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629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FBBD5C-7966-033F-E87C-55AFE8A1B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21846-7BF9-44FB-BD96-4FFD3771B735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A115D7-A2F3-F76C-6079-D844972C7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1177FD-7BA6-CB34-15AD-81E8E69D9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726CF-FDFA-4C55-B41B-7B3CC0847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116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1C253-5C5D-F406-FF47-9BA772380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81E9F8-A59C-5E0F-EE5A-B2CE58964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B778DB-0F26-A44F-32A2-3114E6FB9D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FD895-2340-6463-26E5-530A34C2F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21846-7BF9-44FB-BD96-4FFD3771B735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09A436-DE64-CD2C-7CC4-919141607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01B4A6-5274-B943-5205-597FE5FC6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726CF-FDFA-4C55-B41B-7B3CC0847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724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9C46E-4481-0702-0F9F-8553A6A46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9EF326-1E36-543E-1DC8-AF679B6813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E56EE8-A828-B279-07E4-E7E3872E8F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3C9942-40EA-24C6-55C9-06E979DF6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21846-7BF9-44FB-BD96-4FFD3771B735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CB794D-E0F1-DA03-D60D-17B8DFCF5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A74C38-FB86-2074-4B18-E2087FA54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726CF-FDFA-4C55-B41B-7B3CC0847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314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481C898-0D66-045F-5DD4-D2F8C18F3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43555B-E49C-B35D-7473-357FB04732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182621-3855-2430-BF98-0B88BA71CD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21846-7BF9-44FB-BD96-4FFD3771B735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44B372-3BD2-ED1F-5DC6-74AFA51D9B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6A4439-D1FF-14D7-5DAE-FAEBA3B7DF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726CF-FDFA-4C55-B41B-7B3CC0847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690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FEDC9-1C9E-8188-D0C6-5BFAB98D3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000122"/>
          </a:xfrm>
        </p:spPr>
        <p:txBody>
          <a:bodyPr>
            <a:noAutofit/>
          </a:bodyPr>
          <a:lstStyle/>
          <a:p>
            <a:r>
              <a:rPr lang="el" sz="3600" b="1" dirty="0">
                <a:solidFill>
                  <a:schemeClr val="accent1"/>
                </a:solidFill>
              </a:rPr>
              <a:t>Ιστορικοί Τόποι στην Ελλάδα </a:t>
            </a:r>
            <a:br>
              <a:rPr lang="en-US" sz="3600" b="1" dirty="0"/>
            </a:br>
            <a:r>
              <a:rPr lang="el" sz="3600" b="1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Μια πρωτότυπη παρουσίαση που προετοιμάστηκε από το ΚΕΝΤΡΟ ΕΛΛΗΝΙΚΟΥ ΠΟΛΙΤΙΣΜΟΥ </a:t>
            </a:r>
            <a:r>
              <a:rPr lang="el" sz="36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VIP Project EU </a:t>
            </a:r>
            <a:r>
              <a:rPr lang="el" sz="2800" b="1" kern="100" dirty="0">
                <a:solidFill>
                  <a:srgbClr val="FFC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6</a:t>
            </a:r>
            <a:endParaRPr lang="en-US" sz="2800" b="1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2E9B05F-30DE-3229-5D72-9ED490E2204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662" y="2365247"/>
            <a:ext cx="8702676" cy="3811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6009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BB69A-5892-E41B-C7E8-36EA87DA7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" b="1" i="0" dirty="0">
                <a:solidFill>
                  <a:srgbClr val="313131"/>
                </a:solidFill>
                <a:effectLst/>
                <a:latin typeface="var(--pchead-font)"/>
              </a:rPr>
              <a:t>Η Ακρόπολη των Αθηνών</a:t>
            </a:r>
            <a:br>
              <a:rPr lang="en-US" b="1" i="0" dirty="0">
                <a:solidFill>
                  <a:srgbClr val="313131"/>
                </a:solidFill>
                <a:effectLst/>
                <a:latin typeface="var(--pchead-font)"/>
              </a:rPr>
            </a:b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A7E571-7B82-AC25-BC06-5B6E42DA90D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l" b="0" i="0" dirty="0">
                <a:solidFill>
                  <a:srgbClr val="313131"/>
                </a:solidFill>
                <a:effectLst/>
                <a:latin typeface="Roboto" panose="02000000000000000000" pitchFamily="2" charset="0"/>
              </a:rPr>
              <a:t>Η Ακρόπολη δεν φιλοξενεί μόνο τον Παρθενώνα. Στεγάζει πολλά άλλα σημαντικά κτίσματα, όπως το </a:t>
            </a:r>
            <a:r>
              <a:rPr lang="el" b="0" i="0" dirty="0" err="1">
                <a:solidFill>
                  <a:srgbClr val="313131"/>
                </a:solidFill>
                <a:effectLst/>
                <a:latin typeface="Roboto" panose="02000000000000000000" pitchFamily="2" charset="0"/>
              </a:rPr>
              <a:t>Ερέχθειο </a:t>
            </a:r>
            <a:r>
              <a:rPr lang="el" b="0" i="0" dirty="0">
                <a:solidFill>
                  <a:srgbClr val="313131"/>
                </a:solidFill>
                <a:effectLst/>
                <a:latin typeface="Roboto" panose="02000000000000000000" pitchFamily="2" charset="0"/>
              </a:rPr>
              <a:t>, τον Ναό της Αθηνάς Νίκης και τα Προπύλαια.</a:t>
            </a:r>
          </a:p>
          <a:p>
            <a:r>
              <a:rPr lang="el" b="0" i="0" dirty="0">
                <a:solidFill>
                  <a:srgbClr val="313131"/>
                </a:solidFill>
                <a:effectLst/>
                <a:latin typeface="Roboto" panose="02000000000000000000" pitchFamily="2" charset="0"/>
              </a:rPr>
              <a:t>Ένα λιγότερο γνωστό γεγονός είναι ότι οι ελιές που περιβάλλουν την τοποθεσία συμβολίζουν το δώρο της Αθηνάς στην πόλη, σύμφωνα με τη μυθολογία.</a:t>
            </a:r>
            <a:endParaRPr lang="en-US" dirty="0"/>
          </a:p>
        </p:txBody>
      </p:sp>
      <p:pic>
        <p:nvPicPr>
          <p:cNvPr id="1026" name="Picture 2" descr="The Acropolis of Athens">
            <a:extLst>
              <a:ext uri="{FF2B5EF4-FFF2-40B4-BE49-F238E27FC236}">
                <a16:creationId xmlns:a16="http://schemas.microsoft.com/office/drawing/2014/main" id="{2D38E1E7-5B1E-02E1-969B-DEAD8F991D00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274094"/>
            <a:ext cx="5181600" cy="345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3645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3BCA9-240D-632E-F75B-AA6432E79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" b="1" i="0" dirty="0">
                <a:solidFill>
                  <a:srgbClr val="313131"/>
                </a:solidFill>
                <a:effectLst/>
                <a:latin typeface="var(--pchead-font)"/>
              </a:rPr>
              <a:t>Δελφοί</a:t>
            </a:r>
            <a:br>
              <a:rPr lang="en-US" b="1" i="0" dirty="0">
                <a:solidFill>
                  <a:srgbClr val="313131"/>
                </a:solidFill>
                <a:effectLst/>
                <a:latin typeface="var(--pchead-font)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06010C-049E-2367-CB57-0564B9FCFEA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l" b="0" i="0" dirty="0">
                <a:solidFill>
                  <a:srgbClr val="313131"/>
                </a:solidFill>
                <a:effectLst/>
                <a:latin typeface="Roboto" panose="02000000000000000000" pitchFamily="2" charset="0"/>
              </a:rPr>
              <a:t>Οι Δελφοί θεωρούνταν το κέντρο του κόσμου στην αρχαία ελληνική θρησκεία, με το σήμα να προέρχεται από τον ομφαλό ή την πέτρα του ομφαλού.</a:t>
            </a:r>
          </a:p>
          <a:p>
            <a:r>
              <a:rPr lang="el" b="0" i="0" dirty="0">
                <a:solidFill>
                  <a:srgbClr val="313131"/>
                </a:solidFill>
                <a:effectLst/>
                <a:latin typeface="Roboto" panose="02000000000000000000" pitchFamily="2" charset="0"/>
              </a:rPr>
              <a:t>Πέρα από το περίφημο μαντείο τους, οι Δελφοί ήταν επίσης ένας χώρος για τους αγώνες Πύθια, παρόμοιας αίγλης με τους Ολυμπιακούς Αγώνες.</a:t>
            </a:r>
            <a:endParaRPr lang="en-US" dirty="0"/>
          </a:p>
        </p:txBody>
      </p:sp>
      <p:pic>
        <p:nvPicPr>
          <p:cNvPr id="2050" name="Picture 2" descr="Delphi, Greece View">
            <a:extLst>
              <a:ext uri="{FF2B5EF4-FFF2-40B4-BE49-F238E27FC236}">
                <a16:creationId xmlns:a16="http://schemas.microsoft.com/office/drawing/2014/main" id="{62606DBE-4618-AD51-FAFA-1E06A33C74A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825625"/>
            <a:ext cx="6019800" cy="503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9867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969F0-AA10-014F-429B-E1CC42F0E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" b="1" i="0" dirty="0">
                <a:solidFill>
                  <a:srgbClr val="313131"/>
                </a:solidFill>
                <a:effectLst/>
                <a:latin typeface="var(--pchead-font)"/>
              </a:rPr>
              <a:t>Ολυμπία</a:t>
            </a:r>
            <a:br>
              <a:rPr lang="en-US" b="1" i="0" dirty="0">
                <a:solidFill>
                  <a:srgbClr val="313131"/>
                </a:solidFill>
                <a:effectLst/>
                <a:latin typeface="var(--pchead-font)"/>
              </a:rPr>
            </a:b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B25617-793C-4E2F-98CF-4D91497856F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" b="0" i="0" dirty="0">
                <a:solidFill>
                  <a:srgbClr val="313131"/>
                </a:solidFill>
                <a:effectLst/>
                <a:latin typeface="Roboto" panose="02000000000000000000" pitchFamily="2" charset="0"/>
              </a:rPr>
              <a:t>Η Ολυμπία είναι η γενέτειρα των Ολυμπιακών Αγώνων, που διεξήχθησαν για πρώτη φορά το 776 π.Χ.</a:t>
            </a:r>
          </a:p>
          <a:p>
            <a:r>
              <a:rPr lang="el" b="0" i="0" dirty="0">
                <a:solidFill>
                  <a:srgbClr val="313131"/>
                </a:solidFill>
                <a:effectLst/>
                <a:latin typeface="Roboto" panose="02000000000000000000" pitchFamily="2" charset="0"/>
              </a:rPr>
              <a:t>Στον χώρο βρίσκεται ο Ναός της Ήρας, όπου η Ολυμπιακή φλόγα εξακολουθεί να ανάβει κάθε τέσσερα χρόνια για τους σύγχρονους Αγώνες.</a:t>
            </a:r>
          </a:p>
          <a:p>
            <a:r>
              <a:rPr lang="el" b="0" i="0" dirty="0">
                <a:solidFill>
                  <a:srgbClr val="313131"/>
                </a:solidFill>
                <a:effectLst/>
                <a:latin typeface="Roboto" panose="02000000000000000000" pitchFamily="2" charset="0"/>
              </a:rPr>
              <a:t>Ένα ενδιαφέρον στοιχείο είναι το εργαστήριο του Φειδία, όπου κατασκευάστηκε το κολοσσιαίο άγαλμα του Δία, ένα από τα Επτά Θαύματα του Αρχαίου Κόσμου.</a:t>
            </a:r>
            <a:endParaRPr lang="en-US" dirty="0"/>
          </a:p>
        </p:txBody>
      </p:sp>
      <p:pic>
        <p:nvPicPr>
          <p:cNvPr id="3074" name="Picture 2" descr="Olympia, Greece Ruins">
            <a:extLst>
              <a:ext uri="{FF2B5EF4-FFF2-40B4-BE49-F238E27FC236}">
                <a16:creationId xmlns:a16="http://schemas.microsoft.com/office/drawing/2014/main" id="{594F4D0E-248F-5ED5-CE5B-DC9996B52EFD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5625"/>
            <a:ext cx="6019800" cy="503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9739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8A31B-1B33-31CC-9220-5DFE68E4A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ts val="1275"/>
              </a:spcAft>
            </a:pPr>
            <a:r>
              <a:rPr lang="el" b="1" i="0" dirty="0">
                <a:solidFill>
                  <a:srgbClr val="313131"/>
                </a:solidFill>
                <a:effectLst/>
                <a:latin typeface="var(--pchead-font)"/>
              </a:rPr>
              <a:t>Επίδαυρος</a:t>
            </a:r>
            <a:br>
              <a:rPr lang="en-US" b="1" i="0" dirty="0">
                <a:solidFill>
                  <a:srgbClr val="313131"/>
                </a:solidFill>
                <a:effectLst/>
                <a:latin typeface="var(--pchead-font)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F8190-6783-4994-65B7-810A6D37527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l" dirty="0"/>
              <a:t>Ο χώρος ήταν αφιερωμένος στον Ασκληπιό, τον θεό της ιατρικής.</a:t>
            </a:r>
          </a:p>
          <a:p>
            <a:r>
              <a:rPr lang="el" dirty="0"/>
              <a:t>Οι προσκυνητές επισκέπτονταν το ιερό για να αναζητήσουν θεραπείες για παθήσεις, συμμετέχοντας σε θεραπευτικές τελετουργίες που περιελάμβαναν και θεατρικές παραστάσεις, οι οποίες πίστευαν ότι ήταν θεραπευτικές.</a:t>
            </a:r>
          </a:p>
        </p:txBody>
      </p:sp>
      <p:pic>
        <p:nvPicPr>
          <p:cNvPr id="4098" name="Picture 2" descr="The ancient amphitheater in Epidaurus, Greece">
            <a:extLst>
              <a:ext uri="{FF2B5EF4-FFF2-40B4-BE49-F238E27FC236}">
                <a16:creationId xmlns:a16="http://schemas.microsoft.com/office/drawing/2014/main" id="{20C58936-77D5-78FC-497C-E6BEB73E3D4B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825624"/>
            <a:ext cx="6019800" cy="503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3204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D7EA04-3638-D51E-3318-9BF7123D7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" b="1" i="0" dirty="0">
                <a:solidFill>
                  <a:srgbClr val="313131"/>
                </a:solidFill>
                <a:effectLst/>
                <a:latin typeface="var(--pchead-font)"/>
              </a:rPr>
              <a:t>Μυκήνες</a:t>
            </a:r>
            <a:br>
              <a:rPr lang="en-US" b="1" i="0" dirty="0">
                <a:solidFill>
                  <a:srgbClr val="313131"/>
                </a:solidFill>
                <a:effectLst/>
                <a:latin typeface="var(--pchead-font)"/>
              </a:rPr>
            </a:b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F75F24-155A-3E89-8D71-1CA311B79A4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l" b="0" i="0" dirty="0">
                <a:solidFill>
                  <a:srgbClr val="313131"/>
                </a:solidFill>
                <a:effectLst/>
                <a:latin typeface="Roboto" panose="02000000000000000000" pitchFamily="2" charset="0"/>
              </a:rPr>
              <a:t>Οι Μυκήνες συνδέονται με τα επικά παραμύθια του Ομήρου, και πιστεύεται ότι ήταν το βασίλειο του Αγαμέμνονα.</a:t>
            </a:r>
          </a:p>
          <a:p>
            <a:r>
              <a:rPr lang="el" b="0" i="0" dirty="0">
                <a:solidFill>
                  <a:srgbClr val="313131"/>
                </a:solidFill>
                <a:effectLst/>
                <a:latin typeface="Roboto" panose="02000000000000000000" pitchFamily="2" charset="0"/>
              </a:rPr>
              <a:t>Αρχαιολογικές ανακαλύψεις, όπως η Μάσκα του Αγαμέμνονα, αναδεικνύουν τον πλούτο και την πολυπλοκότητα του μυκηναϊκού πολιτισμού.</a:t>
            </a:r>
            <a:endParaRPr lang="en-US" dirty="0"/>
          </a:p>
        </p:txBody>
      </p:sp>
      <p:pic>
        <p:nvPicPr>
          <p:cNvPr id="5122" name="Picture 2" descr="Mycenae, Greece landscape view">
            <a:extLst>
              <a:ext uri="{FF2B5EF4-FFF2-40B4-BE49-F238E27FC236}">
                <a16:creationId xmlns:a16="http://schemas.microsoft.com/office/drawing/2014/main" id="{3459D209-C2E2-C5D6-8385-78A21E3DBDBF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5625"/>
            <a:ext cx="6019800" cy="5136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45800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283</Words>
  <Application>Microsoft Office PowerPoint</Application>
  <PresentationFormat>Widescreen</PresentationFormat>
  <Paragraphs>17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Aptos</vt:lpstr>
      <vt:lpstr>Arial</vt:lpstr>
      <vt:lpstr>Calibri</vt:lpstr>
      <vt:lpstr>Calibri Light</vt:lpstr>
      <vt:lpstr>Roboto</vt:lpstr>
      <vt:lpstr>var(--pchead-font)</vt:lpstr>
      <vt:lpstr>Office Theme</vt:lpstr>
      <vt:lpstr>Ιστορικοί Τόποι στην Ελλάδα  Μια πρωτότυπη παρουσίαση που προετοιμάστηκε από το ΚΕΝΤΡΟ ΕΛΛΗΝΙΚΟΥ ΠΟΛΙΤΙΣΜΟΥ VIP Project EU 6</vt:lpstr>
      <vt:lpstr>Η Ακρόπολη των Αθηνών </vt:lpstr>
      <vt:lpstr>Δελφοί </vt:lpstr>
      <vt:lpstr>Ολυμπία </vt:lpstr>
      <vt:lpstr>Επίδαυρος </vt:lpstr>
      <vt:lpstr>Μυκήνες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Ifigenia Georgiadou</dc:creator>
  <cp:lastModifiedBy>Ifigenia Georgiadou</cp:lastModifiedBy>
  <cp:revision>4</cp:revision>
  <dcterms:created xsi:type="dcterms:W3CDTF">2025-02-23T01:57:04Z</dcterms:created>
  <dcterms:modified xsi:type="dcterms:W3CDTF">2025-12-28T20:47:35Z</dcterms:modified>
</cp:coreProperties>
</file>