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72" r:id="rId4"/>
    <p:sldId id="273" r:id="rId5"/>
    <p:sldId id="285" r:id="rId6"/>
    <p:sldId id="286" r:id="rId7"/>
    <p:sldId id="275" r:id="rId8"/>
  </p:sldIdLst>
  <p:sldSz cx="12192000" cy="6858000"/>
  <p:notesSz cx="6858000" cy="9144000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479" userDrawn="1">
          <p15:clr>
            <a:srgbClr val="A4A3A4"/>
          </p15:clr>
        </p15:guide>
        <p15:guide id="2" pos="483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8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>
        <p:guide pos="2479"/>
        <p:guide pos="483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0FF3C-2951-40B9-8187-5ED6C90AADCE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90856-A303-4A8F-8073-9DD66CDDDFB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0340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91%CF%81%CF%87%CE%AF%CE%BB%CE%BF%CF%87%CE%BF%CF%82" TargetMode="External"/><Relationship Id="rId13" Type="http://schemas.openxmlformats.org/officeDocument/2006/relationships/hyperlink" Target="https://el.wikipedia.org/wiki/%CE%91%CE%BB%CE%BA%CE%BC%CE%AC%CE%BD" TargetMode="External"/><Relationship Id="rId3" Type="http://schemas.openxmlformats.org/officeDocument/2006/relationships/hyperlink" Target="https://el.wikipedia.org/wiki/%CE%A3%CE%B1%CF%80%CF%86%CF%8E" TargetMode="External"/><Relationship Id="rId7" Type="http://schemas.openxmlformats.org/officeDocument/2006/relationships/hyperlink" Target="https://el.wikipedia.org/wiki/%CE%92%CE%BF%CE%B9%CF%89%CF%84%CE%AF%CE%B1" TargetMode="External"/><Relationship Id="rId12" Type="http://schemas.openxmlformats.org/officeDocument/2006/relationships/hyperlink" Target="https://el.wikipedia.org/wiki/%CE%9A%CE%BF%CE%BB%CE%BF%CF%86%CF%8E%CE%BD%CE%B1" TargetMode="External"/><Relationship Id="rId2" Type="http://schemas.openxmlformats.org/officeDocument/2006/relationships/slide" Target="../slides/slide2.xml"/><Relationship Id="rId16" Type="http://schemas.openxmlformats.org/officeDocument/2006/relationships/hyperlink" Target="https://el.wikipedia.org/w/index.php?title=%CE%A3%CF%84%CE%B7%CF%83%CE%AF%CF%87%CE%BF%CF%81%CE%BF%CF%82_%CE%BF_%CE%99%CE%BC%CE%B5%CF%81%CE%B1%CE%AF%CE%BF%CF%82&amp;action=edit&amp;redlink=1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l.wikipedia.org/wiki/%CE%A0%CE%AF%CE%BD%CE%B4%CE%B1%CF%81%CE%BF%CF%82" TargetMode="External"/><Relationship Id="rId11" Type="http://schemas.openxmlformats.org/officeDocument/2006/relationships/hyperlink" Target="https://el.wikipedia.org/wiki/%CE%9C%CE%AF%CE%BC%CE%BD%CE%B5%CF%81%CE%BC%CE%BF%CF%82" TargetMode="External"/><Relationship Id="rId5" Type="http://schemas.openxmlformats.org/officeDocument/2006/relationships/hyperlink" Target="https://el.wikipedia.org/wiki/%CE%9B%CE%AD%CF%83%CE%B2%CE%BF%CF%82" TargetMode="External"/><Relationship Id="rId15" Type="http://schemas.openxmlformats.org/officeDocument/2006/relationships/hyperlink" Target="https://el.wikipedia.org/wiki/%CE%92%CE%B1%CE%BA%CF%87%CF%85%CE%BB%CE%AF%CE%B4%CE%B7%CF%82" TargetMode="External"/><Relationship Id="rId10" Type="http://schemas.openxmlformats.org/officeDocument/2006/relationships/hyperlink" Target="https://el.wikipedia.org/wiki/%CE%A3%CE%B9%CE%BC%CF%89%CE%BD%CE%AF%CE%B4%CE%B7%CF%82_%CE%BF_%CE%9A%CE%B5%CE%AF%CE%BF%CF%82" TargetMode="External"/><Relationship Id="rId4" Type="http://schemas.openxmlformats.org/officeDocument/2006/relationships/hyperlink" Target="https://el.wikipedia.org/wiki/%CE%91%CE%BB%CE%BA%CE%B1%CE%AF%CE%BF%CF%82_%CE%BF_%CE%9C%CF%85%CF%84%CE%B9%CE%BB%CE%B7%CE%BD%CE%B1%CE%AF%CE%BF%CF%82" TargetMode="External"/><Relationship Id="rId9" Type="http://schemas.openxmlformats.org/officeDocument/2006/relationships/hyperlink" Target="https://el.wikipedia.org/wiki/%CE%A0%CE%AC%CF%81%CE%BF%CF%82" TargetMode="External"/><Relationship Id="rId14" Type="http://schemas.openxmlformats.org/officeDocument/2006/relationships/hyperlink" Target="https://el.wikipedia.org/wiki/%CE%91%CF%81%CF%87%CE%B1%CE%AF%CE%B1_%CE%A3%CF%80%CE%AC%CF%81%CF%84%CE%B7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965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Η σύγχρονη μουσική αποτελεί σημαντική πτυχή του Ελληνικού Πολιτισμού στον σημερινό κόσμο. Τέχνη και μουσική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στην Ελλάδα έχουν μακρά ιστορία που χρονολογείται από την αρχαιότητα, όταν η μουσική ήταν άρρηκτα συνδεδεμένη και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έπαιζε σημαντικό ρόλο στην καθημερινή ζωή των αρχαίων Ελλήνων. Η μουσική είχε αποκτήσει περισσότερα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εκκλησιαστικός χαρακτήρας στη Βυζαντινή Αυτοκρατορία.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ΛΕΞΕΙΣ ΜΟΥΣΙΚΗ, ΜΕΛΩΔΙΑ, ΤΟΝΟΣ, ΡΥΘΜΟΣ κ.α. είναι ελληνικές.</a:t>
            </a:r>
          </a:p>
          <a:p>
            <a:r>
              <a:rPr lang="e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ΠΥΘΑΓΟΡΑΣ, ΠΑΤΕΡΑΣ ΤΗΣ ΘΕΩΡΙΑΣ ΤΗΣ ΜΟΥΣΙΚΗΣ, ΉΤΑΝ ΕΛΛΗΝΑΣ.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Πρώτοι ποιητές ήταν η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Σαπφώ"/>
              </a:rPr>
              <a:t>Σαπφώ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Αλκαίος ο Μυτιληναίος"/>
              </a:rPr>
              <a:t>Αλκαίος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Λέσβος"/>
              </a:rPr>
              <a:t>Λέσβο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Πίνδαρος"/>
              </a:rPr>
              <a:t>Πίνδαρος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την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Βοιωτία"/>
              </a:rPr>
              <a:t>Βοιωτία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Ακολούθησαν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Αρχίλοχος"/>
              </a:rPr>
              <a:t>Αρχίλοχος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την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Πάρος"/>
              </a:rPr>
              <a:t>Πάρο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Σιμωνίδης ο </a:t>
            </a:r>
            <a:r>
              <a:rPr lang="el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Κείος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 tooltip="Μίμνερμος"/>
              </a:rPr>
              <a:t>Μίμνερμος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την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 tooltip="Κολοφώνα"/>
              </a:rPr>
              <a:t>Κολοφώνα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 tooltip="Αλκμάν"/>
              </a:rPr>
              <a:t>Αλκμάν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από τη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 tooltip="Αρχαία Σπάρτη"/>
              </a:rPr>
              <a:t>Σπάρτη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 tooltip="Βακχυλίδης"/>
              </a:rPr>
              <a:t>Βακχυλίδης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ο </a:t>
            </a:r>
            <a:r>
              <a:rPr lang="el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 tooltip="Στησίχορος ο Ιμεραίος (δεν έχει γραφτεί ακόμα)"/>
              </a:rPr>
              <a:t>Στησίχορος ο Ιμεραίος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ΟΛΥΠΙΑΚΟΙ </a:t>
            </a:r>
            <a:r>
              <a:rPr lang="e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ΑΓΩΝΕΣ, </a:t>
            </a:r>
            <a:r>
              <a:rPr lang="el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Μάθημα </a:t>
            </a:r>
            <a:r>
              <a:rPr lang="el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στο ΣΧΟΛΕΙΟ , ΠΛΑΤΩΝ= άμουσος άνθρωπος…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Πίστευε βαθιά και σταθερά πως η μουσική είναι μια θεϊκή τέχνη, έχει υψηλούς σκοπούς και είναι, επομένως, πολύ κατάλληλο και αποτελεσματικό μέσο παιδείας.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Ως μουσικός ανήκε στη σχολή των Πυθαγορείων. Αναγνώριζε την </a:t>
            </a:r>
            <a:r>
              <a:rPr lang="e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πυθαγορική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αρμονία όπως αυτή σχηματίζεται με συμφωνίες και θαύμαζε τον πυθαγόρειο καθορισμό των διαστημάτων, με αριθμητικούς λόγους. Είναι γνωστό πως ο Πυθαγόρας, ο μεγάλος φιλόσοφος, μαθηματικός και θεωρητικός της μουσικής, υπήρξε ο πρώτος που πρόβαλε και υποστήριξε την επιστημονική βάση της μουσικής και την ερμηνεία του κόσμου σε αριθμούς. Θεωρείται ο πατέρας της μουσικής, ο οποίος έθεσε τα θεμέλια της </a:t>
            </a:r>
            <a:r>
              <a:rPr lang="e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μαθηματικής </a:t>
            </a:r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αλλά και της φιλοσοφικής ερμηνείας της μουσικής ώστε να αποτελεί διδακτική ύλη για τους νέους.</a:t>
            </a:r>
          </a:p>
          <a:p>
            <a:r>
              <a:rPr lang="e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σημασία που αποδίδει ο Πλάτωνας στην αγωγή με τη μουσική, σχετίζεται με την ικανότητα που έχει αυτή η τέχνη, να διεισδύει στα τρίσβαθα της ψυχής και να την κάνει δεκτική στην ευπρέπεια και την ομορφιά. Κατά την έννοια αυτή, η παιδαγωγική σημασία της μουσικής στην εκπαίδευση των φυλακών της Πολιτείας είναι ευδιάκριτη στους στίχους 401b -403c. Ο Πλάτων, κρίνει, πως από τα 7 τους χρόνια τα παιδιά πρέπει να δέχονται ειδική εκπαίδευση, ξεκινώντας από την ποίηση και τη μουσική, τις οποίες διδάσκονται πριν από το χορό και τη γυμναστική, καθώς η ψυχή είναι ανώτερη του σώματος. https://www.recital.gr/2016/03/09/i-mousiki-stin-politeia-tou-platona/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2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" dirty="0"/>
              <a:t>Βυζαντινή μουσική = η μουσική της Ορθόδοξης εκκλησίας </a:t>
            </a:r>
            <a:r>
              <a:rPr lang="el" baseline="0" dirty="0"/>
              <a:t>, </a:t>
            </a:r>
            <a:r>
              <a:rPr lang="el" dirty="0"/>
              <a:t>από τον 4ο </a:t>
            </a:r>
            <a:r>
              <a:rPr lang="el" baseline="0" dirty="0"/>
              <a:t>έως τον 8ο </a:t>
            </a:r>
            <a:r>
              <a:rPr lang="el" baseline="30000" dirty="0"/>
              <a:t>αιώνα </a:t>
            </a:r>
            <a:r>
              <a:rPr lang="el" baseline="0" dirty="0"/>
              <a:t>μετά Χριστόν. </a:t>
            </a:r>
            <a:r>
              <a:rPr lang="el" baseline="0" dirty="0" err="1"/>
              <a:t>Ρωμανός </a:t>
            </a:r>
            <a:r>
              <a:rPr lang="el" baseline="0" dirty="0"/>
              <a:t>ο </a:t>
            </a:r>
            <a:r>
              <a:rPr lang="el" baseline="0" dirty="0" err="1"/>
              <a:t>Μελωδός </a:t>
            </a:r>
            <a:r>
              <a:rPr lang="el" baseline="0" dirty="0"/>
              <a:t>, </a:t>
            </a:r>
            <a:r>
              <a:rPr lang="el" baseline="0" dirty="0" err="1"/>
              <a:t>μέγας </a:t>
            </a:r>
            <a:r>
              <a:rPr lang="el" dirty="0"/>
              <a:t>.</a:t>
            </a:r>
            <a:r>
              <a:rPr lang="el" baseline="0" dirty="0"/>
              <a:t> </a:t>
            </a:r>
            <a:r>
              <a:rPr lang="el" baseline="0" dirty="0" err="1"/>
              <a:t>Βαλείλειος </a:t>
            </a:r>
            <a:r>
              <a:rPr lang="el" baseline="0" dirty="0"/>
              <a:t>, </a:t>
            </a:r>
            <a:r>
              <a:rPr lang="el" baseline="0" dirty="0" err="1"/>
              <a:t>Γρηγόριος </a:t>
            </a:r>
            <a:r>
              <a:rPr lang="el" baseline="0" dirty="0"/>
              <a:t>και </a:t>
            </a:r>
            <a:r>
              <a:rPr lang="el" baseline="0" dirty="0" err="1"/>
              <a:t>Χρυσόστομος </a:t>
            </a:r>
            <a:r>
              <a:rPr lang="el" baseline="0" dirty="0"/>
              <a:t>. </a:t>
            </a:r>
            <a:r>
              <a:rPr lang="el" baseline="0" dirty="0" err="1"/>
              <a:t>Ioannis </a:t>
            </a:r>
            <a:r>
              <a:rPr lang="el" baseline="0" dirty="0"/>
              <a:t>o </a:t>
            </a:r>
            <a:r>
              <a:rPr lang="el" baseline="0" dirty="0" err="1"/>
              <a:t>Damaskinos </a:t>
            </a:r>
            <a:r>
              <a:rPr lang="el" baseline="0" dirty="0"/>
              <a:t>encoded ( </a:t>
            </a:r>
            <a:r>
              <a:rPr lang="el" baseline="0" dirty="0" err="1"/>
              <a:t>κωδικοποιησε </a:t>
            </a:r>
            <a:r>
              <a:rPr lang="el" baseline="0" dirty="0"/>
              <a:t>) in </a:t>
            </a:r>
            <a:r>
              <a:rPr lang="el" baseline="0" dirty="0" err="1"/>
              <a:t>oktoicho </a:t>
            </a:r>
            <a:r>
              <a:rPr lang="el" baseline="0" dirty="0"/>
              <a:t>( η Οκτώηχος) from 8 </a:t>
            </a:r>
            <a:r>
              <a:rPr lang="el" baseline="30000" dirty="0"/>
              <a:t>th </a:t>
            </a:r>
            <a:r>
              <a:rPr lang="el" baseline="0" dirty="0"/>
              <a:t>to 13 century after Christ και ήταν </a:t>
            </a:r>
            <a:r>
              <a:rPr lang="el" baseline="0" dirty="0" err="1"/>
              <a:t>σταθμος</a:t>
            </a:r>
            <a:r>
              <a:rPr lang="el" baseline="0" dirty="0"/>
              <a:t> στην </a:t>
            </a:r>
            <a:r>
              <a:rPr lang="el" baseline="0" dirty="0" err="1"/>
              <a:t>εξέλιξη </a:t>
            </a:r>
            <a:r>
              <a:rPr lang="el" baseline="0" dirty="0"/>
              <a:t>της </a:t>
            </a:r>
            <a:r>
              <a:rPr lang="el" baseline="0" dirty="0" err="1"/>
              <a:t>βυζαντινής </a:t>
            </a:r>
            <a:r>
              <a:rPr lang="el" baseline="0" dirty="0"/>
              <a:t>μουσικής.</a:t>
            </a:r>
          </a:p>
          <a:p>
            <a:r>
              <a:rPr lang="el" baseline="0" dirty="0"/>
              <a:t>17ος – 19ος </a:t>
            </a:r>
            <a:r>
              <a:rPr lang="el" baseline="30000" dirty="0"/>
              <a:t>αιώνας </a:t>
            </a:r>
            <a:r>
              <a:rPr lang="el" baseline="0" dirty="0"/>
              <a:t>, </a:t>
            </a:r>
            <a:r>
              <a:rPr lang="el" baseline="30000" dirty="0"/>
              <a:t>μεταβυζαντινή </a:t>
            </a:r>
            <a:r>
              <a:rPr lang="el" baseline="0" dirty="0" err="1"/>
              <a:t>μουσική </a:t>
            </a:r>
            <a:r>
              <a:rPr lang="el" baseline="0" dirty="0"/>
              <a:t>, </a:t>
            </a:r>
            <a:r>
              <a:rPr lang="el" baseline="0" dirty="0" err="1"/>
              <a:t>Ιωάννης</a:t>
            </a:r>
            <a:r>
              <a:rPr lang="el" baseline="0" dirty="0"/>
              <a:t> </a:t>
            </a:r>
            <a:r>
              <a:rPr lang="el" baseline="0" dirty="0" err="1"/>
              <a:t>Κουκούζης </a:t>
            </a:r>
            <a:r>
              <a:rPr lang="el" baseline="0" dirty="0"/>
              <a:t>, και ιδιαίτερα </a:t>
            </a:r>
            <a:r>
              <a:rPr lang="el" baseline="0" dirty="0" err="1"/>
              <a:t>ο Χουρμούζιος</a:t>
            </a:r>
            <a:r>
              <a:rPr lang="el" baseline="0" dirty="0"/>
              <a:t>  </a:t>
            </a:r>
            <a:r>
              <a:rPr lang="el" baseline="0" dirty="0" err="1"/>
              <a:t>Χαρτοφύλακας </a:t>
            </a:r>
            <a:r>
              <a:rPr lang="el" baseline="0" dirty="0"/>
              <a:t>= 7 </a:t>
            </a:r>
            <a:r>
              <a:rPr lang="el" baseline="0" dirty="0" err="1"/>
              <a:t>φθογγοι </a:t>
            </a:r>
            <a:r>
              <a:rPr lang="el" baseline="0" dirty="0"/>
              <a:t>: </a:t>
            </a:r>
            <a:r>
              <a:rPr lang="el" baseline="0" dirty="0" err="1"/>
              <a:t>πα</a:t>
            </a:r>
            <a:r>
              <a:rPr lang="el" baseline="0" dirty="0"/>
              <a:t> </a:t>
            </a:r>
            <a:r>
              <a:rPr lang="el" baseline="0" dirty="0" err="1"/>
              <a:t>βου</a:t>
            </a:r>
            <a:r>
              <a:rPr lang="el" baseline="0" dirty="0"/>
              <a:t> </a:t>
            </a:r>
            <a:r>
              <a:rPr lang="el" baseline="0" dirty="0" err="1"/>
              <a:t>γα </a:t>
            </a:r>
            <a:r>
              <a:rPr lang="el" baseline="0" dirty="0"/>
              <a:t>δη </a:t>
            </a:r>
            <a:r>
              <a:rPr lang="el" baseline="0" dirty="0" err="1"/>
              <a:t>κε </a:t>
            </a:r>
            <a:r>
              <a:rPr lang="el" baseline="0" dirty="0"/>
              <a:t>, ζω </a:t>
            </a:r>
            <a:r>
              <a:rPr lang="el" baseline="0" dirty="0" err="1"/>
              <a:t>νη</a:t>
            </a:r>
            <a:endParaRPr lang="en-GB" baseline="0" dirty="0"/>
          </a:p>
          <a:p>
            <a:endParaRPr lang="el-GR" baseline="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0767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2252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9950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296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463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112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106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105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16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40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17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46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967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97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3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052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147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9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2745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99C2D1-3D38-455E-8F1E-36FE4BAA748F}" type="datetimeFigureOut">
              <a:rPr lang="el-GR" smtClean="0"/>
              <a:t>28/12/2025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91B4D-B377-4ABC-8DF1-5DACA65DDFD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521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3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60331"/>
            <a:ext cx="6815669" cy="2779428"/>
          </a:xfrm>
          <a:solidFill>
            <a:srgbClr val="0070C0"/>
          </a:solidFill>
        </p:spPr>
        <p:txBody>
          <a:bodyPr/>
          <a:lstStyle/>
          <a:p>
            <a:br>
              <a:rPr lang="en-US" sz="2800" b="1" dirty="0">
                <a:solidFill>
                  <a:schemeClr val="bg1"/>
                </a:solidFill>
              </a:rPr>
            </a:br>
            <a:br>
              <a:rPr lang="en-US" sz="2800" b="1" dirty="0">
                <a:solidFill>
                  <a:schemeClr val="bg1"/>
                </a:solidFill>
              </a:rPr>
            </a:br>
            <a:br>
              <a:rPr lang="en-US" sz="2800" b="1" dirty="0">
                <a:solidFill>
                  <a:schemeClr val="bg1"/>
                </a:solidFill>
              </a:rPr>
            </a:br>
            <a:r>
              <a:rPr lang="el" sz="4000" b="1" dirty="0">
                <a:solidFill>
                  <a:srgbClr val="FFC000"/>
                </a:solidFill>
              </a:rPr>
              <a:t>Μουσικά Όργανα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l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br>
              <a:rPr lang="en-US" sz="28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</a:t>
            </a:r>
            <a:br>
              <a:rPr lang="en-US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l" sz="2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23</a:t>
            </a:r>
            <a:b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l-GR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61" y="4639759"/>
            <a:ext cx="2401742" cy="169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44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1849" y="619380"/>
            <a:ext cx="2175642" cy="1535628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098394"/>
            <a:ext cx="9601196" cy="3777474"/>
          </a:xfrm>
        </p:spPr>
        <p:txBody>
          <a:bodyPr>
            <a:normAutofit fontScale="92500" lnSpcReduction="20000"/>
          </a:bodyPr>
          <a:lstStyle/>
          <a:p>
            <a:r>
              <a:rPr lang="el" dirty="0"/>
              <a:t>Η τέχνη και η μουσική στην Ελλάδα έχουν μακρά ιστορία που χρονολογείται από την αρχαιότητα.</a:t>
            </a:r>
          </a:p>
          <a:p>
            <a:r>
              <a:rPr lang="el" dirty="0"/>
              <a:t>Οι Τραγουδιστές ( αοιδοί ) τον 8ο </a:t>
            </a:r>
            <a:r>
              <a:rPr lang="el" baseline="30000" dirty="0"/>
              <a:t>αιώνα </a:t>
            </a:r>
            <a:r>
              <a:rPr lang="el" dirty="0"/>
              <a:t>π.Χ.: πόλεμος, ήρωες. </a:t>
            </a:r>
            <a:r>
              <a:rPr lang="el" dirty="0" err="1"/>
              <a:t>Λύρα </a:t>
            </a:r>
            <a:r>
              <a:rPr lang="el" dirty="0"/>
              <a:t>- κιθάρα</a:t>
            </a:r>
            <a:endParaRPr lang="el-GR" dirty="0"/>
          </a:p>
          <a:p>
            <a:r>
              <a:rPr lang="el" dirty="0"/>
              <a:t>προσευχή στις </a:t>
            </a:r>
            <a:r>
              <a:rPr lang="el" dirty="0" err="1"/>
              <a:t>Μούσες</a:t>
            </a:r>
            <a:r>
              <a:rPr lang="el" dirty="0"/>
              <a:t> ξεκίνησε στη Θράκη. Από εκεί διέδωσαν τη μουσική παντού, μέχρι την Ινδία.</a:t>
            </a:r>
            <a:endParaRPr lang="el-GR" dirty="0"/>
          </a:p>
          <a:p>
            <a:r>
              <a:rPr lang="el" dirty="0"/>
              <a:t>Λυρική ποίηση 7ος </a:t>
            </a:r>
            <a:r>
              <a:rPr lang="el" baseline="30000" dirty="0"/>
              <a:t>και </a:t>
            </a:r>
            <a:r>
              <a:rPr lang="el" dirty="0"/>
              <a:t>6ος </a:t>
            </a:r>
            <a:r>
              <a:rPr lang="el" baseline="30000" dirty="0"/>
              <a:t>αιώνας </a:t>
            </a:r>
            <a:r>
              <a:rPr lang="el" dirty="0"/>
              <a:t>. Προσωπικά συναισθήματα. </a:t>
            </a:r>
            <a:r>
              <a:rPr lang="el" dirty="0" err="1"/>
              <a:t>Αλκαίος </a:t>
            </a:r>
            <a:r>
              <a:rPr lang="el" dirty="0"/>
              <a:t>, Σαπφώ, </a:t>
            </a:r>
            <a:r>
              <a:rPr lang="el" dirty="0" err="1"/>
              <a:t>Πίνδαρος </a:t>
            </a:r>
            <a:r>
              <a:rPr lang="el" dirty="0"/>
              <a:t>, </a:t>
            </a:r>
            <a:r>
              <a:rPr lang="el" dirty="0" err="1"/>
              <a:t>Ανακρέων.</a:t>
            </a:r>
            <a:endParaRPr lang="en-GB" dirty="0"/>
          </a:p>
          <a:p>
            <a:r>
              <a:rPr lang="el" dirty="0"/>
              <a:t>Το δράμα και η κωμωδία τον 5ο </a:t>
            </a:r>
            <a:r>
              <a:rPr lang="el" baseline="30000" dirty="0"/>
              <a:t>αιώνα </a:t>
            </a:r>
            <a:r>
              <a:rPr lang="el" dirty="0"/>
              <a:t>συνέδεσαν την ποίηση, τον χορό και τη μουσική (αυλός)</a:t>
            </a:r>
            <a:endParaRPr lang="en-US" dirty="0"/>
          </a:p>
          <a:p>
            <a:r>
              <a:rPr lang="el" dirty="0"/>
              <a:t>Η μουσική έπαιζε σημαντικό ρόλο στην καθημερινή ζωή των αρχαίων Ελλήνων.</a:t>
            </a:r>
          </a:p>
          <a:p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857250" y="982132"/>
            <a:ext cx="14334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4000" b="1" dirty="0">
                <a:solidFill>
                  <a:schemeClr val="accent1">
                    <a:lumMod val="75000"/>
                  </a:schemeClr>
                </a:solidFill>
              </a:rPr>
              <a:t>Μουσική στην Ελλάδα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l-GR" sz="4000" dirty="0"/>
          </a:p>
        </p:txBody>
      </p:sp>
      <p:pic>
        <p:nvPicPr>
          <p:cNvPr id="6" name="Εικόνα 5" descr="https://i.ytimg.com/vi/elERNFoEf3Y/maxres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373" y="562766"/>
            <a:ext cx="2926224" cy="15356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78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79714" y="986471"/>
            <a:ext cx="9916884" cy="1303867"/>
          </a:xfrm>
        </p:spPr>
        <p:txBody>
          <a:bodyPr>
            <a:normAutofit fontScale="90000"/>
          </a:bodyPr>
          <a:lstStyle/>
          <a:p>
            <a:r>
              <a:rPr lang="el" sz="3200" dirty="0"/>
              <a:t>Λαϊκοί ψάλτες στην εκκλησία </a:t>
            </a:r>
            <a:br>
              <a:rPr lang="el" sz="3200" dirty="0"/>
            </a:br>
            <a:r>
              <a:rPr lang="el" sz="3200" dirty="0"/>
              <a:t>7 φθογγοι </a:t>
            </a:r>
            <a:br>
              <a:rPr lang="en-GB" sz="3200" dirty="0"/>
            </a:br>
            <a:r>
              <a:rPr lang="el" sz="2800" dirty="0"/>
              <a:t>: </a:t>
            </a:r>
            <a:r>
              <a:rPr lang="el" sz="2800" dirty="0" err="1"/>
              <a:t>πα</a:t>
            </a:r>
            <a:r>
              <a:rPr lang="el" sz="2800" dirty="0"/>
              <a:t> </a:t>
            </a:r>
            <a:r>
              <a:rPr lang="el" sz="2800" dirty="0" err="1"/>
              <a:t>βου</a:t>
            </a:r>
            <a:r>
              <a:rPr lang="el" sz="2800" dirty="0"/>
              <a:t> </a:t>
            </a:r>
            <a:r>
              <a:rPr lang="el" sz="2800" dirty="0" err="1"/>
              <a:t>γα </a:t>
            </a:r>
            <a:r>
              <a:rPr lang="el" sz="2800" dirty="0"/>
              <a:t>δη </a:t>
            </a:r>
            <a:r>
              <a:rPr lang="el" sz="2800" dirty="0" err="1"/>
              <a:t>κε </a:t>
            </a:r>
            <a:r>
              <a:rPr lang="el" sz="2800" dirty="0"/>
              <a:t>, ζω, </a:t>
            </a:r>
            <a:r>
              <a:rPr lang="el" sz="2800" dirty="0" err="1"/>
              <a:t>νη</a:t>
            </a:r>
            <a:br>
              <a:rPr lang="en-GB" sz="2800" dirty="0"/>
            </a:br>
            <a:endParaRPr lang="el-GR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56" y="2554014"/>
            <a:ext cx="5881108" cy="3578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5636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dirty="0"/>
              <a:t>Λύρα, </a:t>
            </a:r>
            <a:r>
              <a:rPr lang="el" b="1" dirty="0"/>
              <a:t>ζουρνάς </a:t>
            </a:r>
            <a:r>
              <a:rPr lang="el" dirty="0"/>
              <a:t>και ούτι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2112579"/>
            <a:ext cx="5310208" cy="365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8952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4061"/>
          </a:xfrm>
        </p:spPr>
        <p:txBody>
          <a:bodyPr>
            <a:normAutofit fontScale="90000"/>
          </a:bodyPr>
          <a:lstStyle/>
          <a:p>
            <a:r>
              <a:rPr lang="el" dirty="0"/>
              <a:t>Ήπειρος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4779" y="1466193"/>
            <a:ext cx="10862442" cy="539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5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84061"/>
          </a:xfrm>
        </p:spPr>
        <p:txBody>
          <a:bodyPr>
            <a:normAutofit fontScale="90000"/>
          </a:bodyPr>
          <a:lstStyle/>
          <a:p>
            <a:r>
              <a:rPr lang="el" dirty="0" err="1"/>
              <a:t>Επτάνησα</a:t>
            </a:r>
            <a:r>
              <a:rPr lang="el" dirty="0"/>
              <a:t> 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0979" y="1466193"/>
            <a:ext cx="10436773" cy="484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1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 sz="3200" dirty="0"/>
              <a:t>Δωδεκάνησα, νταούλι και βιολί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5703" y="1970690"/>
            <a:ext cx="4500594" cy="420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420894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1039</TotalTime>
  <Words>643</Words>
  <Application>Microsoft Office PowerPoint</Application>
  <PresentationFormat>Widescreen</PresentationFormat>
  <Paragraphs>31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Garamond</vt:lpstr>
      <vt:lpstr>Organic</vt:lpstr>
      <vt:lpstr>   Μουσικά Όργανα  Μια πρωτότυπη παρουσίαση που ετοιμάστηκε από το ΚΕΝΤΡΟ ΕΛΛΗΝΙΚΟΥ ΠΟΛΙΤΙΣΜΟΥ  VIP Project EU  23 </vt:lpstr>
      <vt:lpstr>PowerPoint Presentation</vt:lpstr>
      <vt:lpstr>Λαϊκοί ψάλτες στην εκκλησία  7 φθογγοι  : πα βου γα δη κε , ζω, νη </vt:lpstr>
      <vt:lpstr>Λύρα, ζουρνάς και ούτι</vt:lpstr>
      <vt:lpstr>Ήπειρος</vt:lpstr>
      <vt:lpstr>Επτάνησα </vt:lpstr>
      <vt:lpstr>Δωδεκάνησα, νταούλι και βιολί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HCC-2</dc:creator>
  <cp:lastModifiedBy>Ifigenia Georgiadou</cp:lastModifiedBy>
  <cp:revision>80</cp:revision>
  <dcterms:created xsi:type="dcterms:W3CDTF">2016-06-07T11:06:22Z</dcterms:created>
  <dcterms:modified xsi:type="dcterms:W3CDTF">2025-12-28T20:56:04Z</dcterms:modified>
</cp:coreProperties>
</file>