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44C868-EFF7-316A-0E10-B8949A956F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036BA3C-D4BF-CA5B-FF14-CC26AE02B85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22469ED-CAC4-921B-CD84-B0E62D3A84E3}"/>
              </a:ext>
            </a:extLst>
          </p:cNvPr>
          <p:cNvSpPr>
            <a:spLocks noGrp="1"/>
          </p:cNvSpPr>
          <p:nvPr>
            <p:ph type="dt" sz="half" idx="10"/>
          </p:nvPr>
        </p:nvSpPr>
        <p:spPr/>
        <p:txBody>
          <a:bodyPr/>
          <a:lstStyle/>
          <a:p>
            <a:fld id="{208BA9C0-77AD-47CC-AEA2-FA4F49DDE812}" type="datetimeFigureOut">
              <a:rPr lang="en-US" smtClean="0"/>
              <a:t>12/28/2025</a:t>
            </a:fld>
            <a:endParaRPr lang="en-US"/>
          </a:p>
        </p:txBody>
      </p:sp>
      <p:sp>
        <p:nvSpPr>
          <p:cNvPr id="5" name="Footer Placeholder 4">
            <a:extLst>
              <a:ext uri="{FF2B5EF4-FFF2-40B4-BE49-F238E27FC236}">
                <a16:creationId xmlns:a16="http://schemas.microsoft.com/office/drawing/2014/main" id="{C0E6E290-36C0-5792-336F-4A190DE67F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AAFA5C-8665-9167-7A96-9CA8380C772F}"/>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2601272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15B17-070B-94D1-9CA4-C0EC2119BB3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B8F9F70-05D6-3393-49DC-D5DF24250D4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45353F-D590-A035-D0FB-BE2DB54FBFC3}"/>
              </a:ext>
            </a:extLst>
          </p:cNvPr>
          <p:cNvSpPr>
            <a:spLocks noGrp="1"/>
          </p:cNvSpPr>
          <p:nvPr>
            <p:ph type="dt" sz="half" idx="10"/>
          </p:nvPr>
        </p:nvSpPr>
        <p:spPr/>
        <p:txBody>
          <a:bodyPr/>
          <a:lstStyle/>
          <a:p>
            <a:fld id="{208BA9C0-77AD-47CC-AEA2-FA4F49DDE812}" type="datetimeFigureOut">
              <a:rPr lang="en-US" smtClean="0"/>
              <a:t>12/28/2025</a:t>
            </a:fld>
            <a:endParaRPr lang="en-US"/>
          </a:p>
        </p:txBody>
      </p:sp>
      <p:sp>
        <p:nvSpPr>
          <p:cNvPr id="5" name="Footer Placeholder 4">
            <a:extLst>
              <a:ext uri="{FF2B5EF4-FFF2-40B4-BE49-F238E27FC236}">
                <a16:creationId xmlns:a16="http://schemas.microsoft.com/office/drawing/2014/main" id="{5CE3234F-5E1B-B291-AC39-763D8EAD37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6A17157-67ED-876E-A26D-C8A77B8949F7}"/>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40542019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CF57804-086C-576C-6198-47CEAEC7B85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9436F2B2-BEB0-8AC7-E698-BCD31CB6391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22C565-CB0B-D324-2C81-713460686C2D}"/>
              </a:ext>
            </a:extLst>
          </p:cNvPr>
          <p:cNvSpPr>
            <a:spLocks noGrp="1"/>
          </p:cNvSpPr>
          <p:nvPr>
            <p:ph type="dt" sz="half" idx="10"/>
          </p:nvPr>
        </p:nvSpPr>
        <p:spPr/>
        <p:txBody>
          <a:bodyPr/>
          <a:lstStyle/>
          <a:p>
            <a:fld id="{208BA9C0-77AD-47CC-AEA2-FA4F49DDE812}" type="datetimeFigureOut">
              <a:rPr lang="en-US" smtClean="0"/>
              <a:t>12/28/2025</a:t>
            </a:fld>
            <a:endParaRPr lang="en-US"/>
          </a:p>
        </p:txBody>
      </p:sp>
      <p:sp>
        <p:nvSpPr>
          <p:cNvPr id="5" name="Footer Placeholder 4">
            <a:extLst>
              <a:ext uri="{FF2B5EF4-FFF2-40B4-BE49-F238E27FC236}">
                <a16:creationId xmlns:a16="http://schemas.microsoft.com/office/drawing/2014/main" id="{AA174A95-52EA-F204-A498-D0E23E3F50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5F3011-7EDD-7648-56CC-A3A01F5AA130}"/>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1627531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8D16E3-DB09-F909-3A52-CA8285378F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644AE43-DEA3-DECD-250B-CF5D300F180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3642BE2-04B3-77EA-B6AC-69C7DB8321C1}"/>
              </a:ext>
            </a:extLst>
          </p:cNvPr>
          <p:cNvSpPr>
            <a:spLocks noGrp="1"/>
          </p:cNvSpPr>
          <p:nvPr>
            <p:ph type="dt" sz="half" idx="10"/>
          </p:nvPr>
        </p:nvSpPr>
        <p:spPr/>
        <p:txBody>
          <a:bodyPr/>
          <a:lstStyle/>
          <a:p>
            <a:fld id="{208BA9C0-77AD-47CC-AEA2-FA4F49DDE812}" type="datetimeFigureOut">
              <a:rPr lang="en-US" smtClean="0"/>
              <a:t>12/28/2025</a:t>
            </a:fld>
            <a:endParaRPr lang="en-US"/>
          </a:p>
        </p:txBody>
      </p:sp>
      <p:sp>
        <p:nvSpPr>
          <p:cNvPr id="5" name="Footer Placeholder 4">
            <a:extLst>
              <a:ext uri="{FF2B5EF4-FFF2-40B4-BE49-F238E27FC236}">
                <a16:creationId xmlns:a16="http://schemas.microsoft.com/office/drawing/2014/main" id="{5989D703-D5FA-9A25-7CDB-146495E2B6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6B0114-3C22-0755-9AB3-F0D5AF63730D}"/>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2399211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08BB36-13CB-BB2A-FB90-F7E60590255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6AF25E6-81C4-05FF-D430-1B2B49DCBF4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1DB1A10-3F67-6046-A137-FA14C724459C}"/>
              </a:ext>
            </a:extLst>
          </p:cNvPr>
          <p:cNvSpPr>
            <a:spLocks noGrp="1"/>
          </p:cNvSpPr>
          <p:nvPr>
            <p:ph type="dt" sz="half" idx="10"/>
          </p:nvPr>
        </p:nvSpPr>
        <p:spPr/>
        <p:txBody>
          <a:bodyPr/>
          <a:lstStyle/>
          <a:p>
            <a:fld id="{208BA9C0-77AD-47CC-AEA2-FA4F49DDE812}" type="datetimeFigureOut">
              <a:rPr lang="en-US" smtClean="0"/>
              <a:t>12/28/2025</a:t>
            </a:fld>
            <a:endParaRPr lang="en-US"/>
          </a:p>
        </p:txBody>
      </p:sp>
      <p:sp>
        <p:nvSpPr>
          <p:cNvPr id="5" name="Footer Placeholder 4">
            <a:extLst>
              <a:ext uri="{FF2B5EF4-FFF2-40B4-BE49-F238E27FC236}">
                <a16:creationId xmlns:a16="http://schemas.microsoft.com/office/drawing/2014/main" id="{66A31B31-E694-5BC6-215D-ED252B8D15C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4A17AD1-D63E-47EB-7C65-A51590EFB346}"/>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438357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D4FED-AED5-AEF5-8D1C-4421AFFB421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8C4EDF5-D1A0-2634-52FB-A8B100CDDFF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E7F123D-82BD-3D67-C4D0-803D0BEF6E9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E4599B0-8A4E-4047-7783-1A7E6A6DDC5B}"/>
              </a:ext>
            </a:extLst>
          </p:cNvPr>
          <p:cNvSpPr>
            <a:spLocks noGrp="1"/>
          </p:cNvSpPr>
          <p:nvPr>
            <p:ph type="dt" sz="half" idx="10"/>
          </p:nvPr>
        </p:nvSpPr>
        <p:spPr/>
        <p:txBody>
          <a:bodyPr/>
          <a:lstStyle/>
          <a:p>
            <a:fld id="{208BA9C0-77AD-47CC-AEA2-FA4F49DDE812}" type="datetimeFigureOut">
              <a:rPr lang="en-US" smtClean="0"/>
              <a:t>12/28/2025</a:t>
            </a:fld>
            <a:endParaRPr lang="en-US"/>
          </a:p>
        </p:txBody>
      </p:sp>
      <p:sp>
        <p:nvSpPr>
          <p:cNvPr id="6" name="Footer Placeholder 5">
            <a:extLst>
              <a:ext uri="{FF2B5EF4-FFF2-40B4-BE49-F238E27FC236}">
                <a16:creationId xmlns:a16="http://schemas.microsoft.com/office/drawing/2014/main" id="{6A5222CF-73E7-75AD-602F-5499DC652A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2EB6A8-3FD3-A77A-C7F5-5D7318687708}"/>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23476006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B8EE5-175A-C4C7-9ED1-C1E35663FE71}"/>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0647531-9AD3-B102-D185-8905A4CC910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8B27091-7175-F645-E39A-D0257FAA689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585A620-542B-FAB9-D0FF-5C6021446B4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B6F0744-3422-3491-CF39-B2869FA01DB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BBD4682-87A8-FADC-6796-30573EBF35A2}"/>
              </a:ext>
            </a:extLst>
          </p:cNvPr>
          <p:cNvSpPr>
            <a:spLocks noGrp="1"/>
          </p:cNvSpPr>
          <p:nvPr>
            <p:ph type="dt" sz="half" idx="10"/>
          </p:nvPr>
        </p:nvSpPr>
        <p:spPr/>
        <p:txBody>
          <a:bodyPr/>
          <a:lstStyle/>
          <a:p>
            <a:fld id="{208BA9C0-77AD-47CC-AEA2-FA4F49DDE812}" type="datetimeFigureOut">
              <a:rPr lang="en-US" smtClean="0"/>
              <a:t>12/28/2025</a:t>
            </a:fld>
            <a:endParaRPr lang="en-US"/>
          </a:p>
        </p:txBody>
      </p:sp>
      <p:sp>
        <p:nvSpPr>
          <p:cNvPr id="8" name="Footer Placeholder 7">
            <a:extLst>
              <a:ext uri="{FF2B5EF4-FFF2-40B4-BE49-F238E27FC236}">
                <a16:creationId xmlns:a16="http://schemas.microsoft.com/office/drawing/2014/main" id="{DECE51B4-7BCD-358E-E9AE-AD78702E21C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5E6136F-0DD2-5EB7-F8FE-A1D310C1F5C6}"/>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14864992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5C2D7-7E76-84DF-7F30-6040BFEF215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B2DF9E0-3E91-AFFA-9807-C01338AC9A09}"/>
              </a:ext>
            </a:extLst>
          </p:cNvPr>
          <p:cNvSpPr>
            <a:spLocks noGrp="1"/>
          </p:cNvSpPr>
          <p:nvPr>
            <p:ph type="dt" sz="half" idx="10"/>
          </p:nvPr>
        </p:nvSpPr>
        <p:spPr/>
        <p:txBody>
          <a:bodyPr/>
          <a:lstStyle/>
          <a:p>
            <a:fld id="{208BA9C0-77AD-47CC-AEA2-FA4F49DDE812}" type="datetimeFigureOut">
              <a:rPr lang="en-US" smtClean="0"/>
              <a:t>12/28/2025</a:t>
            </a:fld>
            <a:endParaRPr lang="en-US"/>
          </a:p>
        </p:txBody>
      </p:sp>
      <p:sp>
        <p:nvSpPr>
          <p:cNvPr id="4" name="Footer Placeholder 3">
            <a:extLst>
              <a:ext uri="{FF2B5EF4-FFF2-40B4-BE49-F238E27FC236}">
                <a16:creationId xmlns:a16="http://schemas.microsoft.com/office/drawing/2014/main" id="{49C02A8E-B969-E356-7F80-E5BA531D3C9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3EBE0B1-B23F-414D-C437-8066C2216D66}"/>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3287196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744D444-2B86-4678-F968-1BA3CFFF156E}"/>
              </a:ext>
            </a:extLst>
          </p:cNvPr>
          <p:cNvSpPr>
            <a:spLocks noGrp="1"/>
          </p:cNvSpPr>
          <p:nvPr>
            <p:ph type="dt" sz="half" idx="10"/>
          </p:nvPr>
        </p:nvSpPr>
        <p:spPr/>
        <p:txBody>
          <a:bodyPr/>
          <a:lstStyle/>
          <a:p>
            <a:fld id="{208BA9C0-77AD-47CC-AEA2-FA4F49DDE812}" type="datetimeFigureOut">
              <a:rPr lang="en-US" smtClean="0"/>
              <a:t>12/28/2025</a:t>
            </a:fld>
            <a:endParaRPr lang="en-US"/>
          </a:p>
        </p:txBody>
      </p:sp>
      <p:sp>
        <p:nvSpPr>
          <p:cNvPr id="3" name="Footer Placeholder 2">
            <a:extLst>
              <a:ext uri="{FF2B5EF4-FFF2-40B4-BE49-F238E27FC236}">
                <a16:creationId xmlns:a16="http://schemas.microsoft.com/office/drawing/2014/main" id="{2C242DA0-0D4D-F04D-EC8D-F196238A2D6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062F39B-6B50-787E-78DB-DEE869A95973}"/>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18515353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5AE5A8-C4DD-F1DF-D771-966B232DBA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6B0F7B7-0C73-97B6-A1E0-FA606820DC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D57B235-1024-FF70-D5CB-C7E19B28FD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E81C0C1-B9B4-DE13-4030-F73A4D160559}"/>
              </a:ext>
            </a:extLst>
          </p:cNvPr>
          <p:cNvSpPr>
            <a:spLocks noGrp="1"/>
          </p:cNvSpPr>
          <p:nvPr>
            <p:ph type="dt" sz="half" idx="10"/>
          </p:nvPr>
        </p:nvSpPr>
        <p:spPr/>
        <p:txBody>
          <a:bodyPr/>
          <a:lstStyle/>
          <a:p>
            <a:fld id="{208BA9C0-77AD-47CC-AEA2-FA4F49DDE812}" type="datetimeFigureOut">
              <a:rPr lang="en-US" smtClean="0"/>
              <a:t>12/28/2025</a:t>
            </a:fld>
            <a:endParaRPr lang="en-US"/>
          </a:p>
        </p:txBody>
      </p:sp>
      <p:sp>
        <p:nvSpPr>
          <p:cNvPr id="6" name="Footer Placeholder 5">
            <a:extLst>
              <a:ext uri="{FF2B5EF4-FFF2-40B4-BE49-F238E27FC236}">
                <a16:creationId xmlns:a16="http://schemas.microsoft.com/office/drawing/2014/main" id="{A40C66C8-7672-4796-25C1-0967CBAFAF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5D0D22E-27CB-9502-15A3-93955D52309F}"/>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1106855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D8CE71-44B0-0A0D-9D81-41839978068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1ACE7A6-CD84-AA6A-9692-6C97936C97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B10189D-4CC6-0116-C12A-08CB39A4A4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BE4E9C5-D0BA-ED82-AF6F-006605EA6215}"/>
              </a:ext>
            </a:extLst>
          </p:cNvPr>
          <p:cNvSpPr>
            <a:spLocks noGrp="1"/>
          </p:cNvSpPr>
          <p:nvPr>
            <p:ph type="dt" sz="half" idx="10"/>
          </p:nvPr>
        </p:nvSpPr>
        <p:spPr/>
        <p:txBody>
          <a:bodyPr/>
          <a:lstStyle/>
          <a:p>
            <a:fld id="{208BA9C0-77AD-47CC-AEA2-FA4F49DDE812}" type="datetimeFigureOut">
              <a:rPr lang="en-US" smtClean="0"/>
              <a:t>12/28/2025</a:t>
            </a:fld>
            <a:endParaRPr lang="en-US"/>
          </a:p>
        </p:txBody>
      </p:sp>
      <p:sp>
        <p:nvSpPr>
          <p:cNvPr id="6" name="Footer Placeholder 5">
            <a:extLst>
              <a:ext uri="{FF2B5EF4-FFF2-40B4-BE49-F238E27FC236}">
                <a16:creationId xmlns:a16="http://schemas.microsoft.com/office/drawing/2014/main" id="{CBBA8FFC-40AC-D562-1968-7A0FA7DAA32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09A802-279A-D2C1-AF92-DA275C3B5830}"/>
              </a:ext>
            </a:extLst>
          </p:cNvPr>
          <p:cNvSpPr>
            <a:spLocks noGrp="1"/>
          </p:cNvSpPr>
          <p:nvPr>
            <p:ph type="sldNum" sz="quarter" idx="12"/>
          </p:nvPr>
        </p:nvSpPr>
        <p:spPr/>
        <p:txBody>
          <a:bodyPr/>
          <a:lstStyle/>
          <a:p>
            <a:fld id="{48359626-60AB-4A89-989C-120CB6B7A6EE}" type="slidenum">
              <a:rPr lang="en-US" smtClean="0"/>
              <a:t>‹#›</a:t>
            </a:fld>
            <a:endParaRPr lang="en-US"/>
          </a:p>
        </p:txBody>
      </p:sp>
    </p:spTree>
    <p:extLst>
      <p:ext uri="{BB962C8B-B14F-4D97-AF65-F5344CB8AC3E}">
        <p14:creationId xmlns:p14="http://schemas.microsoft.com/office/powerpoint/2010/main" val="5914837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D1F9C2-DA14-C44D-2429-A39FD5875B5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F9748B6-15C3-12C9-97F4-81877CAB77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2FDE3DC-A73C-FD92-39F9-1825D5CEFEC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08BA9C0-77AD-47CC-AEA2-FA4F49DDE812}" type="datetimeFigureOut">
              <a:rPr lang="en-US" smtClean="0"/>
              <a:t>12/28/2025</a:t>
            </a:fld>
            <a:endParaRPr lang="en-US"/>
          </a:p>
        </p:txBody>
      </p:sp>
      <p:sp>
        <p:nvSpPr>
          <p:cNvPr id="5" name="Footer Placeholder 4">
            <a:extLst>
              <a:ext uri="{FF2B5EF4-FFF2-40B4-BE49-F238E27FC236}">
                <a16:creationId xmlns:a16="http://schemas.microsoft.com/office/drawing/2014/main" id="{7B08D847-719D-0B52-80DC-D6FF2E6BFCE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43096C2-5B85-B5F8-21BE-9876144DE3C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359626-60AB-4A89-989C-120CB6B7A6EE}" type="slidenum">
              <a:rPr lang="en-US" smtClean="0"/>
              <a:t>‹#›</a:t>
            </a:fld>
            <a:endParaRPr lang="en-US"/>
          </a:p>
        </p:txBody>
      </p:sp>
    </p:spTree>
    <p:extLst>
      <p:ext uri="{BB962C8B-B14F-4D97-AF65-F5344CB8AC3E}">
        <p14:creationId xmlns:p14="http://schemas.microsoft.com/office/powerpoint/2010/main" val="39533961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F9BC39-DF2D-F8F0-CFE4-0F14BD19217A}"/>
              </a:ext>
            </a:extLst>
          </p:cNvPr>
          <p:cNvSpPr>
            <a:spLocks noGrp="1"/>
          </p:cNvSpPr>
          <p:nvPr>
            <p:ph type="ctrTitle"/>
          </p:nvPr>
        </p:nvSpPr>
        <p:spPr>
          <a:xfrm>
            <a:off x="1524000" y="-316293"/>
            <a:ext cx="9144000" cy="2154608"/>
          </a:xfrm>
        </p:spPr>
        <p:txBody>
          <a:bodyPr/>
          <a:lstStyle/>
          <a:p>
            <a:endParaRPr lang="en-US" dirty="0"/>
          </a:p>
        </p:txBody>
      </p:sp>
      <p:sp>
        <p:nvSpPr>
          <p:cNvPr id="3" name="Subtitle 2">
            <a:extLst>
              <a:ext uri="{FF2B5EF4-FFF2-40B4-BE49-F238E27FC236}">
                <a16:creationId xmlns:a16="http://schemas.microsoft.com/office/drawing/2014/main" id="{8BEBC5A2-7B51-158C-4D33-40CCD95BF879}"/>
              </a:ext>
            </a:extLst>
          </p:cNvPr>
          <p:cNvSpPr>
            <a:spLocks noGrp="1"/>
          </p:cNvSpPr>
          <p:nvPr>
            <p:ph type="subTitle" idx="1"/>
          </p:nvPr>
        </p:nvSpPr>
        <p:spPr>
          <a:xfrm>
            <a:off x="1524000" y="3602037"/>
            <a:ext cx="9144000" cy="3053143"/>
          </a:xfrm>
        </p:spPr>
        <p:txBody>
          <a:bodyPr>
            <a:normAutofit fontScale="85000" lnSpcReduction="10000"/>
          </a:bodyPr>
          <a:lstStyle/>
          <a:p>
            <a:r>
              <a:rPr lang="el" sz="4000" b="1" dirty="0">
                <a:solidFill>
                  <a:srgbClr val="FF0000"/>
                </a:solidFill>
              </a:rPr>
              <a:t>Αρχαιολογία και διατηρητέοι τόποι στην Ελλάδα</a:t>
            </a:r>
          </a:p>
          <a:p>
            <a:r>
              <a:rPr lang="el" sz="4000" b="1" kern="100" dirty="0">
                <a:solidFill>
                  <a:srgbClr val="0E2841"/>
                </a:solidFill>
                <a:effectLst/>
                <a:latin typeface="Aptos" panose="020B0004020202020204" pitchFamily="34" charset="0"/>
                <a:ea typeface="Aptos" panose="020B0004020202020204" pitchFamily="34" charset="0"/>
                <a:cs typeface="Times New Roman" panose="02020603050405020304" pitchFamily="18" charset="0"/>
              </a:rPr>
              <a:t>Μια πρωτότυπη παρουσίαση που ετοιμάστηκε από το ΚΕΝΤΡΟ ΕΛΛΗΝΙΚΟΥ ΠΟΛΙΤΙΣΜΟΥ</a:t>
            </a:r>
          </a:p>
          <a:p>
            <a:r>
              <a:rPr lang="el" sz="4000" b="1" kern="100" dirty="0">
                <a:solidFill>
                  <a:srgbClr val="FFC000"/>
                </a:solidFill>
                <a:effectLst/>
                <a:latin typeface="Aptos" panose="020B0004020202020204" pitchFamily="34" charset="0"/>
                <a:ea typeface="Aptos" panose="020B0004020202020204" pitchFamily="34" charset="0"/>
                <a:cs typeface="Times New Roman" panose="02020603050405020304" pitchFamily="18" charset="0"/>
              </a:rPr>
              <a:t>VIP Project EU</a:t>
            </a:r>
          </a:p>
          <a:p>
            <a:r>
              <a:rPr lang="el" sz="4000" b="1" kern="100" dirty="0">
                <a:solidFill>
                  <a:srgbClr val="FFC000"/>
                </a:solidFill>
                <a:latin typeface="Aptos" panose="020B0004020202020204" pitchFamily="34" charset="0"/>
                <a:ea typeface="Aptos" panose="020B0004020202020204" pitchFamily="34" charset="0"/>
                <a:cs typeface="Times New Roman" panose="02020603050405020304" pitchFamily="18" charset="0"/>
              </a:rPr>
              <a:t>3</a:t>
            </a:r>
            <a:endParaRPr lang="en-US" sz="4000" b="1" kern="100" dirty="0">
              <a:effectLst/>
              <a:latin typeface="Aptos" panose="020B0004020202020204" pitchFamily="34" charset="0"/>
              <a:ea typeface="Aptos" panose="020B0004020202020204" pitchFamily="34" charset="0"/>
              <a:cs typeface="Times New Roman" panose="02020603050405020304" pitchFamily="18" charset="0"/>
            </a:endParaRPr>
          </a:p>
          <a:p>
            <a:endParaRPr lang="en-US" dirty="0"/>
          </a:p>
        </p:txBody>
      </p:sp>
      <p:pic>
        <p:nvPicPr>
          <p:cNvPr id="1026" name="Picture 2" descr="Hellenic Ministry of Culture and Sports: Directorate of the National  Archive of Monuments | Uni Systems">
            <a:extLst>
              <a:ext uri="{FF2B5EF4-FFF2-40B4-BE49-F238E27FC236}">
                <a16:creationId xmlns:a16="http://schemas.microsoft.com/office/drawing/2014/main" id="{244EB64E-CA98-BF98-F8DA-1AAEC11327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2819"/>
            <a:ext cx="12192000" cy="32261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28284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86AD4-B91F-DF5A-C129-0916CC80D7DB}"/>
              </a:ext>
            </a:extLst>
          </p:cNvPr>
          <p:cNvSpPr>
            <a:spLocks noGrp="1"/>
          </p:cNvSpPr>
          <p:nvPr>
            <p:ph type="title"/>
          </p:nvPr>
        </p:nvSpPr>
        <p:spPr/>
        <p:txBody>
          <a:bodyPr/>
          <a:lstStyle/>
          <a:p>
            <a:r>
              <a:rPr lang="el" b="1" i="0" dirty="0">
                <a:solidFill>
                  <a:srgbClr val="212121"/>
                </a:solidFill>
                <a:effectLst/>
                <a:latin typeface="Inter"/>
              </a:rPr>
              <a:t>Ακρόπολη, Αθήνα</a:t>
            </a:r>
            <a:br>
              <a:rPr lang="en-US" b="1" i="0" dirty="0">
                <a:solidFill>
                  <a:srgbClr val="212121"/>
                </a:solidFill>
                <a:effectLst/>
                <a:latin typeface="Inter"/>
              </a:rPr>
            </a:br>
            <a:endParaRPr lang="en-US" dirty="0"/>
          </a:p>
        </p:txBody>
      </p:sp>
      <p:sp>
        <p:nvSpPr>
          <p:cNvPr id="4" name="Content Placeholder 3">
            <a:extLst>
              <a:ext uri="{FF2B5EF4-FFF2-40B4-BE49-F238E27FC236}">
                <a16:creationId xmlns:a16="http://schemas.microsoft.com/office/drawing/2014/main" id="{1AC5CB7C-5F0B-C6B6-9422-64F27CB0C474}"/>
              </a:ext>
            </a:extLst>
          </p:cNvPr>
          <p:cNvSpPr>
            <a:spLocks noGrp="1"/>
          </p:cNvSpPr>
          <p:nvPr>
            <p:ph sz="half" idx="2"/>
          </p:nvPr>
        </p:nvSpPr>
        <p:spPr/>
        <p:txBody>
          <a:bodyPr>
            <a:normAutofit fontScale="77500" lnSpcReduction="20000"/>
          </a:bodyPr>
          <a:lstStyle/>
          <a:p>
            <a:r>
              <a:rPr lang="el" dirty="0"/>
              <a:t>Η Ακρόπολη των Αθηνών και τα μνημεία της αποτελούν παγκόσμια σύμβολα του κλασικού πνεύματος και πολιτισμού και αποτελούν το σπουδαιότερο αρχιτεκτονικό και καλλιτεχνικό σύνολο που κληροδότησε η ελληνική αρχαιότητα στον κόσμο.</a:t>
            </a:r>
          </a:p>
          <a:p>
            <a:r>
              <a:rPr lang="el" b="0" i="0" dirty="0">
                <a:solidFill>
                  <a:srgbClr val="212121"/>
                </a:solidFill>
                <a:effectLst/>
                <a:latin typeface="Inter"/>
              </a:rPr>
              <a:t>Ιδιαίτερη προσοχή έχει δοθεί στην προσβασιμότητα του χώρου, στα μονοπάτια και στις εγκαταστάσεις επισκεπτών, ειδικά για άτομα με αναπηρία. Επιπλέον, εκπονούνται σχέδια έκτακτης ανάγκης για την ασφάλεια των επισκεπτών και επιστημονικές μελέτες για την προστασία του χώρου, όπως η παρακολούθηση της σεισμικής δραστηριότητας.</a:t>
            </a:r>
            <a:endParaRPr lang="en-US" dirty="0"/>
          </a:p>
        </p:txBody>
      </p:sp>
      <p:pic>
        <p:nvPicPr>
          <p:cNvPr id="1026" name="Picture 2">
            <a:extLst>
              <a:ext uri="{FF2B5EF4-FFF2-40B4-BE49-F238E27FC236}">
                <a16:creationId xmlns:a16="http://schemas.microsoft.com/office/drawing/2014/main" id="{C373C83A-234F-6E39-0002-508429FC131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85344" y="1999488"/>
            <a:ext cx="5779008" cy="38526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91702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1D76B6-9AE7-D31C-5181-7CD33FBA2E7E}"/>
              </a:ext>
            </a:extLst>
          </p:cNvPr>
          <p:cNvSpPr>
            <a:spLocks noGrp="1"/>
          </p:cNvSpPr>
          <p:nvPr>
            <p:ph type="title"/>
          </p:nvPr>
        </p:nvSpPr>
        <p:spPr/>
        <p:txBody>
          <a:bodyPr>
            <a:normAutofit fontScale="90000"/>
          </a:bodyPr>
          <a:lstStyle/>
          <a:p>
            <a:r>
              <a:rPr lang="el" b="1" i="0" dirty="0">
                <a:solidFill>
                  <a:srgbClr val="212121"/>
                </a:solidFill>
                <a:effectLst/>
                <a:latin typeface="Inter"/>
              </a:rPr>
              <a:t>Αρχαιολογικός Χώρος Αιγών (σύγχρονη ονομασία: Βεργίνα )</a:t>
            </a:r>
            <a:br>
              <a:rPr lang="en-US" b="1" i="0" dirty="0">
                <a:solidFill>
                  <a:srgbClr val="212121"/>
                </a:solidFill>
                <a:effectLst/>
                <a:latin typeface="Inter"/>
              </a:rPr>
            </a:br>
            <a:endParaRPr lang="en-US" dirty="0"/>
          </a:p>
        </p:txBody>
      </p:sp>
      <p:sp>
        <p:nvSpPr>
          <p:cNvPr id="3" name="Content Placeholder 2">
            <a:extLst>
              <a:ext uri="{FF2B5EF4-FFF2-40B4-BE49-F238E27FC236}">
                <a16:creationId xmlns:a16="http://schemas.microsoft.com/office/drawing/2014/main" id="{30FC41DF-E339-58B4-1877-46C48713B974}"/>
              </a:ext>
            </a:extLst>
          </p:cNvPr>
          <p:cNvSpPr>
            <a:spLocks noGrp="1"/>
          </p:cNvSpPr>
          <p:nvPr>
            <p:ph sz="half" idx="1"/>
          </p:nvPr>
        </p:nvSpPr>
        <p:spPr/>
        <p:txBody>
          <a:bodyPr/>
          <a:lstStyle/>
          <a:p>
            <a:r>
              <a:rPr lang="el" dirty="0"/>
              <a:t>Η πόλη των </a:t>
            </a:r>
            <a:r>
              <a:rPr lang="el" dirty="0" err="1"/>
              <a:t>Αιγών </a:t>
            </a:r>
            <a:r>
              <a:rPr lang="el" dirty="0"/>
              <a:t>, η πρώτη αρχαία πρωτεύουσα του Βασιλείου της Μακεδονίας, ανακαλύφθηκε τον 19ο αιώνα κοντά </a:t>
            </a:r>
            <a:r>
              <a:rPr lang="el" dirty="0" err="1"/>
              <a:t>στη Βεργίνα </a:t>
            </a:r>
            <a:r>
              <a:rPr lang="el" dirty="0"/>
              <a:t>, στη βόρεια Ελλάδα. Τα πιο σημαντικά ερείπια είναι το μνημειώδες παλάτι, πλούσια διακοσμημένο με ψηφιδωτά και ζωγραφισμένα </a:t>
            </a:r>
            <a:r>
              <a:rPr lang="en-US" dirty="0"/>
              <a:t>frescos</a:t>
            </a:r>
            <a:r>
              <a:rPr lang="el" dirty="0"/>
              <a:t>, και το νεκροταφείο.</a:t>
            </a:r>
          </a:p>
        </p:txBody>
      </p:sp>
      <p:pic>
        <p:nvPicPr>
          <p:cNvPr id="2050" name="Picture 2">
            <a:extLst>
              <a:ext uri="{FF2B5EF4-FFF2-40B4-BE49-F238E27FC236}">
                <a16:creationId xmlns:a16="http://schemas.microsoft.com/office/drawing/2014/main" id="{03BEE3BF-D905-803A-1487-0D8041DFEBC8}"/>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587331" y="1825625"/>
            <a:ext cx="4351338"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32088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E6AAD6-5408-C1C9-EED4-78DE9D344668}"/>
              </a:ext>
            </a:extLst>
          </p:cNvPr>
          <p:cNvSpPr>
            <a:spLocks noGrp="1"/>
          </p:cNvSpPr>
          <p:nvPr>
            <p:ph type="title"/>
          </p:nvPr>
        </p:nvSpPr>
        <p:spPr/>
        <p:txBody>
          <a:bodyPr/>
          <a:lstStyle/>
          <a:p>
            <a:r>
              <a:rPr lang="el" b="1" i="0" dirty="0">
                <a:solidFill>
                  <a:srgbClr val="212121"/>
                </a:solidFill>
                <a:effectLst/>
                <a:latin typeface="Inter"/>
              </a:rPr>
              <a:t>Αρχαιολογικός Χώρος Δελφών</a:t>
            </a:r>
            <a:br>
              <a:rPr lang="en-US" b="1" i="0" dirty="0">
                <a:solidFill>
                  <a:srgbClr val="212121"/>
                </a:solidFill>
                <a:effectLst/>
                <a:latin typeface="Inter"/>
              </a:rPr>
            </a:br>
            <a:endParaRPr lang="en-US" dirty="0"/>
          </a:p>
        </p:txBody>
      </p:sp>
      <p:sp>
        <p:nvSpPr>
          <p:cNvPr id="4" name="Content Placeholder 3">
            <a:extLst>
              <a:ext uri="{FF2B5EF4-FFF2-40B4-BE49-F238E27FC236}">
                <a16:creationId xmlns:a16="http://schemas.microsoft.com/office/drawing/2014/main" id="{0761CF72-DC01-4933-98BB-629B70C12A4E}"/>
              </a:ext>
            </a:extLst>
          </p:cNvPr>
          <p:cNvSpPr>
            <a:spLocks noGrp="1"/>
          </p:cNvSpPr>
          <p:nvPr>
            <p:ph sz="half" idx="2"/>
          </p:nvPr>
        </p:nvSpPr>
        <p:spPr/>
        <p:txBody>
          <a:bodyPr/>
          <a:lstStyle/>
          <a:p>
            <a:r>
              <a:rPr lang="el" dirty="0"/>
              <a:t>Το πανελλήνιο ιερό των Δελφών, που φιλοξενούσε το μαντείο του Απόλλωνα, ήταν η τοποθεσία του «ομφαλού του κόσμου». Συνδυαζόμενοι αρμονικά με το υπέροχο τοπίο και φορτισμένοι με ιερό νόημα, οι Δελφοί τον 6ο αιώνα π.Χ. ήταν πράγματι θρησκευτικό κέντρο και σύμβολο ενότητας του αρχαίου ελληνικού κόσμου.</a:t>
            </a:r>
          </a:p>
        </p:txBody>
      </p:sp>
      <p:pic>
        <p:nvPicPr>
          <p:cNvPr id="3074" name="Picture 2">
            <a:extLst>
              <a:ext uri="{FF2B5EF4-FFF2-40B4-BE49-F238E27FC236}">
                <a16:creationId xmlns:a16="http://schemas.microsoft.com/office/drawing/2014/main" id="{E391293E-546D-4712-226B-FF410587636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253331" y="1825625"/>
            <a:ext cx="4351338"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2274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7305C4-26BC-4AD6-57DF-7FAC8F6C359A}"/>
              </a:ext>
            </a:extLst>
          </p:cNvPr>
          <p:cNvSpPr>
            <a:spLocks noGrp="1"/>
          </p:cNvSpPr>
          <p:nvPr>
            <p:ph type="title"/>
          </p:nvPr>
        </p:nvSpPr>
        <p:spPr/>
        <p:txBody>
          <a:bodyPr/>
          <a:lstStyle/>
          <a:p>
            <a:r>
              <a:rPr lang="el" b="1" i="0" dirty="0">
                <a:solidFill>
                  <a:srgbClr val="212121"/>
                </a:solidFill>
                <a:effectLst/>
                <a:latin typeface="Inter"/>
              </a:rPr>
              <a:t>Αρχαιολογικός Χώρος </a:t>
            </a:r>
            <a:r>
              <a:rPr lang="el" b="1" i="0" dirty="0" err="1">
                <a:solidFill>
                  <a:srgbClr val="212121"/>
                </a:solidFill>
                <a:effectLst/>
                <a:latin typeface="Inter"/>
              </a:rPr>
              <a:t>Μυστρά</a:t>
            </a:r>
            <a:br>
              <a:rPr lang="en-US" b="1" i="0" dirty="0">
                <a:solidFill>
                  <a:srgbClr val="212121"/>
                </a:solidFill>
                <a:effectLst/>
                <a:latin typeface="Inter"/>
              </a:rPr>
            </a:br>
            <a:endParaRPr lang="en-US" dirty="0"/>
          </a:p>
        </p:txBody>
      </p:sp>
      <p:sp>
        <p:nvSpPr>
          <p:cNvPr id="3" name="Content Placeholder 2">
            <a:extLst>
              <a:ext uri="{FF2B5EF4-FFF2-40B4-BE49-F238E27FC236}">
                <a16:creationId xmlns:a16="http://schemas.microsoft.com/office/drawing/2014/main" id="{131BB397-283C-E8CB-4B8A-C5B81E2FB74F}"/>
              </a:ext>
            </a:extLst>
          </p:cNvPr>
          <p:cNvSpPr>
            <a:spLocks noGrp="1"/>
          </p:cNvSpPr>
          <p:nvPr>
            <p:ph sz="half" idx="1"/>
          </p:nvPr>
        </p:nvSpPr>
        <p:spPr/>
        <p:txBody>
          <a:bodyPr>
            <a:normAutofit fontScale="92500" lnSpcReduction="20000"/>
          </a:bodyPr>
          <a:lstStyle/>
          <a:p>
            <a:r>
              <a:rPr lang="el" b="0" i="0" dirty="0">
                <a:solidFill>
                  <a:srgbClr val="212121"/>
                </a:solidFill>
                <a:effectLst/>
                <a:latin typeface="Inter"/>
              </a:rPr>
              <a:t>Ο Μυστράς , το «θαύμα του Μοριά», χτίστηκε ως αμφιθέατρο γύρω από το φρούριο που χτίστηκε το 1249 από τον πρίγκιπα της Αχαΐας, Γουλιέλμο Βιλλεαρδουίνο .</a:t>
            </a:r>
          </a:p>
          <a:p>
            <a:r>
              <a:rPr lang="el" b="0" i="0" dirty="0">
                <a:solidFill>
                  <a:srgbClr val="212121"/>
                </a:solidFill>
                <a:effectLst/>
                <a:latin typeface="Inter"/>
              </a:rPr>
              <a:t>Ανακαταληφθείσα από τους Βυζαντινούς και στη συνέχεια ευρισκόμενη υπό την κατοχή των Τούρκων και των Βενετών, η πόλη εγκαταλείφθηκε το 1832, αφήνοντας μόνο τα μαγευτικά μεσαιωνικά ερείπια, σε ένα πανέμορφο τοπίο.</a:t>
            </a:r>
            <a:endParaRPr lang="en-US" dirty="0"/>
          </a:p>
        </p:txBody>
      </p:sp>
      <p:pic>
        <p:nvPicPr>
          <p:cNvPr id="4098" name="Picture 2">
            <a:extLst>
              <a:ext uri="{FF2B5EF4-FFF2-40B4-BE49-F238E27FC236}">
                <a16:creationId xmlns:a16="http://schemas.microsoft.com/office/drawing/2014/main" id="{283B3B73-B94A-5E88-DFBB-72F30B12B1C3}"/>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587331" y="1825625"/>
            <a:ext cx="4351338"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48383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541FDD-F68E-8FB3-9A19-57BF8BE5B0AE}"/>
              </a:ext>
            </a:extLst>
          </p:cNvPr>
          <p:cNvSpPr>
            <a:spLocks noGrp="1"/>
          </p:cNvSpPr>
          <p:nvPr>
            <p:ph type="title"/>
          </p:nvPr>
        </p:nvSpPr>
        <p:spPr/>
        <p:txBody>
          <a:bodyPr/>
          <a:lstStyle/>
          <a:p>
            <a:r>
              <a:rPr lang="el" b="1" i="0" dirty="0">
                <a:solidFill>
                  <a:srgbClr val="212121"/>
                </a:solidFill>
                <a:effectLst/>
                <a:latin typeface="Inter"/>
              </a:rPr>
              <a:t>Αρχαιολογικός Χώρος Ολυμπίας</a:t>
            </a:r>
            <a:br>
              <a:rPr lang="en-US" b="1" i="0" dirty="0">
                <a:solidFill>
                  <a:srgbClr val="212121"/>
                </a:solidFill>
                <a:effectLst/>
                <a:latin typeface="Inter"/>
              </a:rPr>
            </a:br>
            <a:endParaRPr lang="en-US" dirty="0"/>
          </a:p>
        </p:txBody>
      </p:sp>
      <p:sp>
        <p:nvSpPr>
          <p:cNvPr id="4" name="Content Placeholder 3">
            <a:extLst>
              <a:ext uri="{FF2B5EF4-FFF2-40B4-BE49-F238E27FC236}">
                <a16:creationId xmlns:a16="http://schemas.microsoft.com/office/drawing/2014/main" id="{D3D8A68C-E104-F0F7-A171-2D6112EFEF93}"/>
              </a:ext>
            </a:extLst>
          </p:cNvPr>
          <p:cNvSpPr>
            <a:spLocks noGrp="1"/>
          </p:cNvSpPr>
          <p:nvPr>
            <p:ph sz="half" idx="2"/>
          </p:nvPr>
        </p:nvSpPr>
        <p:spPr/>
        <p:txBody>
          <a:bodyPr/>
          <a:lstStyle/>
          <a:p>
            <a:r>
              <a:rPr lang="el" b="0" i="0" dirty="0">
                <a:solidFill>
                  <a:srgbClr val="212121"/>
                </a:solidFill>
                <a:effectLst/>
                <a:latin typeface="Inter"/>
              </a:rPr>
              <a:t>Η τοποθεσία της Ολυμπίας, σε μια κοιλάδα στην Πελοπόννησο, κατοικείται από τους προϊστορικούς χρόνους. Τον 10ο αιώνα π.Χ., η Ολυμπία έγινε </a:t>
            </a:r>
            <a:r>
              <a:rPr lang="el" b="0" i="0" dirty="0" err="1">
                <a:solidFill>
                  <a:srgbClr val="212121"/>
                </a:solidFill>
                <a:effectLst/>
                <a:latin typeface="Inter"/>
              </a:rPr>
              <a:t>κέντρο </a:t>
            </a:r>
            <a:r>
              <a:rPr lang="el" b="0" i="0" dirty="0">
                <a:solidFill>
                  <a:srgbClr val="212121"/>
                </a:solidFill>
                <a:effectLst/>
                <a:latin typeface="Inter"/>
              </a:rPr>
              <a:t>λατρείας του Δία. Η Άλτις - το ιερό των θεών - έχει μια από τις υψηλότερες συγκεντρώσεις αριστουργημάτων του αρχαίου ελληνικού κόσμου.</a:t>
            </a:r>
            <a:endParaRPr lang="en-US" dirty="0"/>
          </a:p>
        </p:txBody>
      </p:sp>
      <p:pic>
        <p:nvPicPr>
          <p:cNvPr id="5122" name="Picture 2">
            <a:extLst>
              <a:ext uri="{FF2B5EF4-FFF2-40B4-BE49-F238E27FC236}">
                <a16:creationId xmlns:a16="http://schemas.microsoft.com/office/drawing/2014/main" id="{4DA8B4AD-EC03-F664-072F-339AE96C1A13}"/>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bwMode="auto">
          <a:xfrm>
            <a:off x="1253331" y="1825625"/>
            <a:ext cx="4351338"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17617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B4E963-E310-9DC5-577F-95473C00F765}"/>
              </a:ext>
            </a:extLst>
          </p:cNvPr>
          <p:cNvSpPr>
            <a:spLocks noGrp="1"/>
          </p:cNvSpPr>
          <p:nvPr>
            <p:ph type="title"/>
          </p:nvPr>
        </p:nvSpPr>
        <p:spPr/>
        <p:txBody>
          <a:bodyPr/>
          <a:lstStyle/>
          <a:p>
            <a:r>
              <a:rPr lang="el" b="1" i="0" dirty="0">
                <a:solidFill>
                  <a:srgbClr val="212121"/>
                </a:solidFill>
                <a:effectLst/>
                <a:latin typeface="Inter"/>
              </a:rPr>
              <a:t>Αρχαιολογικός Χώρος Φιλίππων</a:t>
            </a:r>
            <a:br>
              <a:rPr lang="en-US" b="1" i="0" dirty="0">
                <a:solidFill>
                  <a:srgbClr val="212121"/>
                </a:solidFill>
                <a:effectLst/>
                <a:latin typeface="Inter"/>
              </a:rPr>
            </a:br>
            <a:endParaRPr lang="en-US" dirty="0"/>
          </a:p>
        </p:txBody>
      </p:sp>
      <p:sp>
        <p:nvSpPr>
          <p:cNvPr id="3" name="Content Placeholder 2">
            <a:extLst>
              <a:ext uri="{FF2B5EF4-FFF2-40B4-BE49-F238E27FC236}">
                <a16:creationId xmlns:a16="http://schemas.microsoft.com/office/drawing/2014/main" id="{88E91CD8-0D43-D67D-3943-3B33CC99804A}"/>
              </a:ext>
            </a:extLst>
          </p:cNvPr>
          <p:cNvSpPr>
            <a:spLocks noGrp="1"/>
          </p:cNvSpPr>
          <p:nvPr>
            <p:ph sz="half" idx="1"/>
          </p:nvPr>
        </p:nvSpPr>
        <p:spPr/>
        <p:txBody>
          <a:bodyPr>
            <a:normAutofit fontScale="92500" lnSpcReduction="20000"/>
          </a:bodyPr>
          <a:lstStyle/>
          <a:p>
            <a:r>
              <a:rPr lang="el" b="0" i="0" dirty="0">
                <a:solidFill>
                  <a:srgbClr val="212121"/>
                </a:solidFill>
                <a:effectLst/>
                <a:latin typeface="Inter"/>
              </a:rPr>
              <a:t>Τα ερείπια αυτής της περιτειχισμένης πόλης βρίσκονται στους πρόποδες μιας ακρόπολης στη βορειοανατολική Ελλάδα, πάνω στην αρχαία οδό που συνέδεε την Ευρώπη με την Ασία, την </a:t>
            </a:r>
            <a:r>
              <a:rPr lang="el" b="0" i="1" dirty="0" err="1">
                <a:solidFill>
                  <a:srgbClr val="212121"/>
                </a:solidFill>
                <a:effectLst/>
                <a:latin typeface="Inter"/>
              </a:rPr>
              <a:t>Εγνατία </a:t>
            </a:r>
            <a:r>
              <a:rPr lang="el" b="0" i="1" dirty="0">
                <a:solidFill>
                  <a:srgbClr val="212121"/>
                </a:solidFill>
                <a:effectLst/>
                <a:latin typeface="Inter"/>
              </a:rPr>
              <a:t>Οδό </a:t>
            </a:r>
            <a:r>
              <a:rPr lang="el" b="0" i="0" dirty="0">
                <a:solidFill>
                  <a:srgbClr val="212121"/>
                </a:solidFill>
                <a:effectLst/>
                <a:latin typeface="Inter"/>
              </a:rPr>
              <a:t>.</a:t>
            </a:r>
          </a:p>
          <a:p>
            <a:r>
              <a:rPr lang="el" b="0" i="0" dirty="0">
                <a:solidFill>
                  <a:srgbClr val="212121"/>
                </a:solidFill>
                <a:effectLst/>
                <a:latin typeface="Inter"/>
              </a:rPr>
              <a:t>Ιδρύθηκε το 356 π.Χ. από τον Μακεδόνα βασιλιά Φίλιππο Β΄ και αναπτύχθηκε ως «μικρή Ρώμη» με την ίδρυση της Ρωμαϊκής Αυτοκρατορίας τις δεκαετίες που ακολούθησαν τη Μάχη των Φιλίππων, το 42 π.Χ.</a:t>
            </a:r>
            <a:endParaRPr lang="en-US" dirty="0"/>
          </a:p>
        </p:txBody>
      </p:sp>
      <p:pic>
        <p:nvPicPr>
          <p:cNvPr id="6146" name="Picture 2">
            <a:extLst>
              <a:ext uri="{FF2B5EF4-FFF2-40B4-BE49-F238E27FC236}">
                <a16:creationId xmlns:a16="http://schemas.microsoft.com/office/drawing/2014/main" id="{CE0F67E0-02A2-BB0B-923E-6571F167CCF4}"/>
              </a:ext>
            </a:extLst>
          </p:cNvPr>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315456" y="1825625"/>
            <a:ext cx="5718048"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19819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TotalTime>
  <Words>422</Words>
  <Application>Microsoft Office PowerPoint</Application>
  <PresentationFormat>Widescreen</PresentationFormat>
  <Paragraphs>19</Paragraphs>
  <Slides>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Aptos</vt:lpstr>
      <vt:lpstr>Arial</vt:lpstr>
      <vt:lpstr>Calibri</vt:lpstr>
      <vt:lpstr>Calibri Light</vt:lpstr>
      <vt:lpstr>Inter</vt:lpstr>
      <vt:lpstr>Office Theme</vt:lpstr>
      <vt:lpstr>PowerPoint Presentation</vt:lpstr>
      <vt:lpstr>Ακρόπολη, Αθήνα </vt:lpstr>
      <vt:lpstr>Αρχαιολογικός Χώρος Αιγών (σύγχρονη ονομασία: Βεργίνα ) </vt:lpstr>
      <vt:lpstr>Αρχαιολογικός Χώρος Δελφών </vt:lpstr>
      <vt:lpstr>Αρχαιολογικός Χώρος Μυστρά </vt:lpstr>
      <vt:lpstr>Αρχαιολογικός Χώρος Ολυμπίας </vt:lpstr>
      <vt:lpstr>Αρχαιολογικός Χώρος Φιλίππων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Ifigenia Georgiadou</dc:creator>
  <cp:lastModifiedBy>Ifigenia Georgiadou</cp:lastModifiedBy>
  <cp:revision>4</cp:revision>
  <dcterms:created xsi:type="dcterms:W3CDTF">2025-02-23T02:40:53Z</dcterms:created>
  <dcterms:modified xsi:type="dcterms:W3CDTF">2025-12-28T21:14:21Z</dcterms:modified>
</cp:coreProperties>
</file>