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4C868-EFF7-316A-0E10-B8949A956F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36BA3C-D4BF-CA5B-FF14-CC26AE02B8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2469ED-CAC4-921B-CD84-B0E62D3A84E3}"/>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5" name="Footer Placeholder 4">
            <a:extLst>
              <a:ext uri="{FF2B5EF4-FFF2-40B4-BE49-F238E27FC236}">
                <a16:creationId xmlns:a16="http://schemas.microsoft.com/office/drawing/2014/main" id="{C0E6E290-36C0-5792-336F-4A190DE67F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AAFA5C-8665-9167-7A96-9CA8380C772F}"/>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2601272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15B17-070B-94D1-9CA4-C0EC2119BB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B8F9F70-05D6-3393-49DC-D5DF24250D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45353F-D590-A035-D0FB-BE2DB54FBFC3}"/>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5" name="Footer Placeholder 4">
            <a:extLst>
              <a:ext uri="{FF2B5EF4-FFF2-40B4-BE49-F238E27FC236}">
                <a16:creationId xmlns:a16="http://schemas.microsoft.com/office/drawing/2014/main" id="{5CE3234F-5E1B-B291-AC39-763D8EAD37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A17157-67ED-876E-A26D-C8A77B8949F7}"/>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4054201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F57804-086C-576C-6198-47CEAEC7B8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36F2B2-BEB0-8AC7-E698-BCD31CB639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22C565-CB0B-D324-2C81-713460686C2D}"/>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5" name="Footer Placeholder 4">
            <a:extLst>
              <a:ext uri="{FF2B5EF4-FFF2-40B4-BE49-F238E27FC236}">
                <a16:creationId xmlns:a16="http://schemas.microsoft.com/office/drawing/2014/main" id="{AA174A95-52EA-F204-A498-D0E23E3F50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5F3011-7EDD-7648-56CC-A3A01F5AA130}"/>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1627531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D16E3-DB09-F909-3A52-CA8285378F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44AE43-DEA3-DECD-250B-CF5D300F18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642BE2-04B3-77EA-B6AC-69C7DB8321C1}"/>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5" name="Footer Placeholder 4">
            <a:extLst>
              <a:ext uri="{FF2B5EF4-FFF2-40B4-BE49-F238E27FC236}">
                <a16:creationId xmlns:a16="http://schemas.microsoft.com/office/drawing/2014/main" id="{5989D703-D5FA-9A25-7CDB-146495E2B6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6B0114-3C22-0755-9AB3-F0D5AF63730D}"/>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2399211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8BB36-13CB-BB2A-FB90-F7E6059025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AF25E6-81C4-05FF-D430-1B2B49DCBF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DB1A10-3F67-6046-A137-FA14C724459C}"/>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5" name="Footer Placeholder 4">
            <a:extLst>
              <a:ext uri="{FF2B5EF4-FFF2-40B4-BE49-F238E27FC236}">
                <a16:creationId xmlns:a16="http://schemas.microsoft.com/office/drawing/2014/main" id="{66A31B31-E694-5BC6-215D-ED252B8D15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A17AD1-D63E-47EB-7C65-A51590EFB346}"/>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438357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D4FED-AED5-AEF5-8D1C-4421AFFB42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C4EDF5-D1A0-2634-52FB-A8B100CDDF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7F123D-82BD-3D67-C4D0-803D0BEF6E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4599B0-8A4E-4047-7783-1A7E6A6DDC5B}"/>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6" name="Footer Placeholder 5">
            <a:extLst>
              <a:ext uri="{FF2B5EF4-FFF2-40B4-BE49-F238E27FC236}">
                <a16:creationId xmlns:a16="http://schemas.microsoft.com/office/drawing/2014/main" id="{6A5222CF-73E7-75AD-602F-5499DC652A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2EB6A8-3FD3-A77A-C7F5-5D7318687708}"/>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2347600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B8EE5-175A-C4C7-9ED1-C1E35663FE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0647531-9AD3-B102-D185-8905A4CC91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B27091-7175-F645-E39A-D0257FAA68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85A620-542B-FAB9-D0FF-5C6021446B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6F0744-3422-3491-CF39-B2869FA01D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BD4682-87A8-FADC-6796-30573EBF35A2}"/>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8" name="Footer Placeholder 7">
            <a:extLst>
              <a:ext uri="{FF2B5EF4-FFF2-40B4-BE49-F238E27FC236}">
                <a16:creationId xmlns:a16="http://schemas.microsoft.com/office/drawing/2014/main" id="{DECE51B4-7BCD-358E-E9AE-AD78702E21C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5E6136F-0DD2-5EB7-F8FE-A1D310C1F5C6}"/>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1486499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5C2D7-7E76-84DF-7F30-6040BFEF21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B2DF9E0-3E91-AFFA-9807-C01338AC9A09}"/>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4" name="Footer Placeholder 3">
            <a:extLst>
              <a:ext uri="{FF2B5EF4-FFF2-40B4-BE49-F238E27FC236}">
                <a16:creationId xmlns:a16="http://schemas.microsoft.com/office/drawing/2014/main" id="{49C02A8E-B969-E356-7F80-E5BA531D3C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3EBE0B1-B23F-414D-C437-8066C2216D66}"/>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3287196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44D444-2B86-4678-F968-1BA3CFFF156E}"/>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3" name="Footer Placeholder 2">
            <a:extLst>
              <a:ext uri="{FF2B5EF4-FFF2-40B4-BE49-F238E27FC236}">
                <a16:creationId xmlns:a16="http://schemas.microsoft.com/office/drawing/2014/main" id="{2C242DA0-0D4D-F04D-EC8D-F196238A2D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62F39B-6B50-787E-78DB-DEE869A95973}"/>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1851535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AE5A8-C4DD-F1DF-D771-966B232DBA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6B0F7B7-0C73-97B6-A1E0-FA606820DC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57B235-1024-FF70-D5CB-C7E19B28FD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81C0C1-B9B4-DE13-4030-F73A4D160559}"/>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6" name="Footer Placeholder 5">
            <a:extLst>
              <a:ext uri="{FF2B5EF4-FFF2-40B4-BE49-F238E27FC236}">
                <a16:creationId xmlns:a16="http://schemas.microsoft.com/office/drawing/2014/main" id="{A40C66C8-7672-4796-25C1-0967CBAFAF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D0D22E-27CB-9502-15A3-93955D52309F}"/>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1106855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8CE71-44B0-0A0D-9D81-4183997806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ACE7A6-CD84-AA6A-9692-6C97936C97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B10189D-4CC6-0116-C12A-08CB39A4A4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E4E9C5-D0BA-ED82-AF6F-006605EA6215}"/>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6" name="Footer Placeholder 5">
            <a:extLst>
              <a:ext uri="{FF2B5EF4-FFF2-40B4-BE49-F238E27FC236}">
                <a16:creationId xmlns:a16="http://schemas.microsoft.com/office/drawing/2014/main" id="{CBBA8FFC-40AC-D562-1968-7A0FA7DAA3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09A802-279A-D2C1-AF92-DA275C3B5830}"/>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591483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D1F9C2-DA14-C44D-2429-A39FD5875B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9748B6-15C3-12C9-97F4-81877CAB77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FDE3DC-A73C-FD92-39F9-1825D5CEFE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8BA9C0-77AD-47CC-AEA2-FA4F49DDE812}" type="datetimeFigureOut">
              <a:rPr lang="en-US" smtClean="0"/>
              <a:t>12/28/2025</a:t>
            </a:fld>
            <a:endParaRPr lang="en-US"/>
          </a:p>
        </p:txBody>
      </p:sp>
      <p:sp>
        <p:nvSpPr>
          <p:cNvPr id="5" name="Footer Placeholder 4">
            <a:extLst>
              <a:ext uri="{FF2B5EF4-FFF2-40B4-BE49-F238E27FC236}">
                <a16:creationId xmlns:a16="http://schemas.microsoft.com/office/drawing/2014/main" id="{7B08D847-719D-0B52-80DC-D6FF2E6BFC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43096C2-5B85-B5F8-21BE-9876144DE3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359626-60AB-4A89-989C-120CB6B7A6EE}" type="slidenum">
              <a:rPr lang="en-US" smtClean="0"/>
              <a:t>‹#›</a:t>
            </a:fld>
            <a:endParaRPr lang="en-US"/>
          </a:p>
        </p:txBody>
      </p:sp>
    </p:spTree>
    <p:extLst>
      <p:ext uri="{BB962C8B-B14F-4D97-AF65-F5344CB8AC3E}">
        <p14:creationId xmlns:p14="http://schemas.microsoft.com/office/powerpoint/2010/main" val="3953396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9BC39-DF2D-F8F0-CFE4-0F14BD19217A}"/>
              </a:ext>
            </a:extLst>
          </p:cNvPr>
          <p:cNvSpPr>
            <a:spLocks noGrp="1"/>
          </p:cNvSpPr>
          <p:nvPr>
            <p:ph type="ctrTitle"/>
          </p:nvPr>
        </p:nvSpPr>
        <p:spPr>
          <a:xfrm>
            <a:off x="1524000" y="-316293"/>
            <a:ext cx="9144000" cy="2154608"/>
          </a:xfrm>
        </p:spPr>
        <p:txBody>
          <a:bodyPr/>
          <a:lstStyle/>
          <a:p>
            <a:endParaRPr lang="en-US" dirty="0"/>
          </a:p>
        </p:txBody>
      </p:sp>
      <p:sp>
        <p:nvSpPr>
          <p:cNvPr id="3" name="Subtitle 2">
            <a:extLst>
              <a:ext uri="{FF2B5EF4-FFF2-40B4-BE49-F238E27FC236}">
                <a16:creationId xmlns:a16="http://schemas.microsoft.com/office/drawing/2014/main" id="{8BEBC5A2-7B51-158C-4D33-40CCD95BF879}"/>
              </a:ext>
            </a:extLst>
          </p:cNvPr>
          <p:cNvSpPr>
            <a:spLocks noGrp="1"/>
          </p:cNvSpPr>
          <p:nvPr>
            <p:ph type="subTitle" idx="1"/>
          </p:nvPr>
        </p:nvSpPr>
        <p:spPr>
          <a:xfrm>
            <a:off x="1524000" y="3602037"/>
            <a:ext cx="9144000" cy="3053143"/>
          </a:xfrm>
        </p:spPr>
        <p:txBody>
          <a:bodyPr>
            <a:normAutofit fontScale="92500" lnSpcReduction="10000"/>
          </a:bodyPr>
          <a:lstStyle/>
          <a:p>
            <a:r>
              <a:rPr lang="el" sz="4000" b="1" dirty="0">
                <a:solidFill>
                  <a:srgbClr val="FF0000"/>
                </a:solidFill>
              </a:rPr>
              <a:t>Αρχαιολογία και διατηρητέοι τόποι στην Ελλάδα</a:t>
            </a:r>
          </a:p>
          <a:p>
            <a:r>
              <a:rPr lang="el" sz="4000" b="1" kern="100" dirty="0">
                <a:solidFill>
                  <a:srgbClr val="0E2841"/>
                </a:solidFill>
                <a:effectLst/>
                <a:latin typeface="Aptos" panose="020B0004020202020204" pitchFamily="34" charset="0"/>
                <a:ea typeface="Aptos" panose="020B0004020202020204" pitchFamily="34" charset="0"/>
                <a:cs typeface="Times New Roman" panose="02020603050405020304" pitchFamily="18" charset="0"/>
              </a:rPr>
              <a:t>Μια πρωτότυπη παρουσίαση που ετοιμάστηκε από το ΚΕΝΤΡΟ ΕΛΛΗΝΙΚΟΥ ΠΟΛΙΤΙΣΜΟΥ </a:t>
            </a:r>
            <a:r>
              <a:rPr lang="el" sz="4000" b="1" kern="100" dirty="0">
                <a:solidFill>
                  <a:srgbClr val="FFC000"/>
                </a:solidFill>
                <a:effectLst/>
                <a:latin typeface="Aptos" panose="020B0004020202020204" pitchFamily="34" charset="0"/>
                <a:ea typeface="Aptos" panose="020B0004020202020204" pitchFamily="34" charset="0"/>
                <a:cs typeface="Times New Roman" panose="02020603050405020304" pitchFamily="18" charset="0"/>
              </a:rPr>
              <a:t>VIP Project EU</a:t>
            </a:r>
          </a:p>
          <a:p>
            <a:r>
              <a:rPr lang="el" sz="4000" b="1" kern="100" dirty="0">
                <a:solidFill>
                  <a:srgbClr val="FFC000"/>
                </a:solidFill>
                <a:latin typeface="Aptos" panose="020B0004020202020204" pitchFamily="34" charset="0"/>
                <a:ea typeface="Aptos" panose="020B0004020202020204" pitchFamily="34" charset="0"/>
                <a:cs typeface="Times New Roman" panose="02020603050405020304" pitchFamily="18" charset="0"/>
              </a:rPr>
              <a:t>3</a:t>
            </a:r>
            <a:endParaRPr lang="en-US" sz="4000" b="1"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pic>
        <p:nvPicPr>
          <p:cNvPr id="1026" name="Picture 2" descr="Hellenic Ministry of Culture and Sports: Directorate of the National  Archive of Monuments | Uni Systems">
            <a:extLst>
              <a:ext uri="{FF2B5EF4-FFF2-40B4-BE49-F238E27FC236}">
                <a16:creationId xmlns:a16="http://schemas.microsoft.com/office/drawing/2014/main" id="{244EB64E-CA98-BF98-F8DA-1AAEC11327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2819"/>
            <a:ext cx="12192000" cy="3226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828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6AD4-B91F-DF5A-C129-0916CC80D7DB}"/>
              </a:ext>
            </a:extLst>
          </p:cNvPr>
          <p:cNvSpPr>
            <a:spLocks noGrp="1"/>
          </p:cNvSpPr>
          <p:nvPr>
            <p:ph type="title"/>
          </p:nvPr>
        </p:nvSpPr>
        <p:spPr/>
        <p:txBody>
          <a:bodyPr/>
          <a:lstStyle/>
          <a:p>
            <a:r>
              <a:rPr lang="el" b="1" i="0" dirty="0">
                <a:solidFill>
                  <a:srgbClr val="212121"/>
                </a:solidFill>
                <a:effectLst/>
                <a:latin typeface="Inter"/>
              </a:rPr>
              <a:t>Αρχαιολογικοί χώροι Μυκηνών και Τίρυνθας</a:t>
            </a:r>
            <a:br>
              <a:rPr lang="en-US" b="1" i="0" dirty="0">
                <a:solidFill>
                  <a:srgbClr val="212121"/>
                </a:solidFill>
                <a:effectLst/>
                <a:latin typeface="Inter"/>
              </a:rPr>
            </a:br>
            <a:endParaRPr lang="en-US" dirty="0"/>
          </a:p>
        </p:txBody>
      </p:sp>
      <p:sp>
        <p:nvSpPr>
          <p:cNvPr id="4" name="Content Placeholder 3">
            <a:extLst>
              <a:ext uri="{FF2B5EF4-FFF2-40B4-BE49-F238E27FC236}">
                <a16:creationId xmlns:a16="http://schemas.microsoft.com/office/drawing/2014/main" id="{1AC5CB7C-5F0B-C6B6-9422-64F27CB0C474}"/>
              </a:ext>
            </a:extLst>
          </p:cNvPr>
          <p:cNvSpPr>
            <a:spLocks noGrp="1"/>
          </p:cNvSpPr>
          <p:nvPr>
            <p:ph sz="half" idx="2"/>
          </p:nvPr>
        </p:nvSpPr>
        <p:spPr/>
        <p:txBody>
          <a:bodyPr>
            <a:normAutofit fontScale="85000" lnSpcReduction="10000"/>
          </a:bodyPr>
          <a:lstStyle/>
          <a:p>
            <a:r>
              <a:rPr lang="el" b="0" i="0" dirty="0">
                <a:solidFill>
                  <a:srgbClr val="212121"/>
                </a:solidFill>
                <a:effectLst/>
                <a:latin typeface="Inter"/>
              </a:rPr>
              <a:t>Οι αρχαιολογικοί χώροι των Μυκηνών και της Τίρυνθας είναι τα επιβλητικά ερείπια των δύο μεγαλύτερων πόλεων του μυκηναϊκού πολιτισμού, ο οποίος κυριάρχησε στον κόσμο της ανατολικής Μεσογείου από τον 15ο έως τον 12ο αιώνα π.Χ. και έπαιξε ζωτικό ρόλο στην ανάπτυξη του κλασικού ελληνικού πολιτισμού.</a:t>
            </a:r>
          </a:p>
          <a:p>
            <a:r>
              <a:rPr lang="el" b="0" i="0" dirty="0">
                <a:solidFill>
                  <a:srgbClr val="212121"/>
                </a:solidFill>
                <a:effectLst/>
                <a:latin typeface="Inter"/>
              </a:rPr>
              <a:t>Αυτές οι δύο πόλεις είναι άρρηκτα συνδεδεμένες με τα ομηρικά έπη, την </a:t>
            </a:r>
            <a:r>
              <a:rPr lang="el" b="0" i="1" dirty="0">
                <a:solidFill>
                  <a:srgbClr val="212121"/>
                </a:solidFill>
                <a:effectLst/>
                <a:latin typeface="Inter"/>
              </a:rPr>
              <a:t>Ιλιάδα </a:t>
            </a:r>
            <a:r>
              <a:rPr lang="el" b="0" i="0" dirty="0">
                <a:solidFill>
                  <a:srgbClr val="212121"/>
                </a:solidFill>
                <a:effectLst/>
                <a:latin typeface="Inter"/>
              </a:rPr>
              <a:t>και την </a:t>
            </a:r>
            <a:r>
              <a:rPr lang="el" b="0" i="1" dirty="0">
                <a:solidFill>
                  <a:srgbClr val="212121"/>
                </a:solidFill>
                <a:effectLst/>
                <a:latin typeface="Inter"/>
              </a:rPr>
              <a:t>Οδύσσεια </a:t>
            </a:r>
            <a:r>
              <a:rPr lang="el" b="0" i="0" dirty="0">
                <a:solidFill>
                  <a:srgbClr val="212121"/>
                </a:solidFill>
                <a:effectLst/>
                <a:latin typeface="Inter"/>
              </a:rPr>
              <a:t>, τα οποία έχουν επηρεάσει την ευρωπαϊκή τέχνη και λογοτεχνία για περισσότερο από τρεις χιλιετίες.</a:t>
            </a:r>
            <a:endParaRPr lang="en-US" dirty="0"/>
          </a:p>
        </p:txBody>
      </p:sp>
      <p:pic>
        <p:nvPicPr>
          <p:cNvPr id="1026" name="Picture 2">
            <a:extLst>
              <a:ext uri="{FF2B5EF4-FFF2-40B4-BE49-F238E27FC236}">
                <a16:creationId xmlns:a16="http://schemas.microsoft.com/office/drawing/2014/main" id="{6ACF6D3B-7BD9-BE67-5038-95E207D2845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53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9170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D76B6-9AE7-D31C-5181-7CD33FBA2E7E}"/>
              </a:ext>
            </a:extLst>
          </p:cNvPr>
          <p:cNvSpPr>
            <a:spLocks noGrp="1"/>
          </p:cNvSpPr>
          <p:nvPr>
            <p:ph type="title"/>
          </p:nvPr>
        </p:nvSpPr>
        <p:spPr/>
        <p:txBody>
          <a:bodyPr>
            <a:normAutofit fontScale="90000"/>
          </a:bodyPr>
          <a:lstStyle/>
          <a:p>
            <a:r>
              <a:rPr lang="el" b="1" i="0" dirty="0">
                <a:solidFill>
                  <a:srgbClr val="212121"/>
                </a:solidFill>
                <a:effectLst/>
                <a:latin typeface="Inter"/>
              </a:rPr>
              <a:t>Μονές </a:t>
            </a:r>
            <a:r>
              <a:rPr lang="el" b="1" i="0" dirty="0" err="1">
                <a:solidFill>
                  <a:srgbClr val="212121"/>
                </a:solidFill>
                <a:effectLst/>
                <a:latin typeface="Inter"/>
              </a:rPr>
              <a:t>Δαφνίου </a:t>
            </a:r>
            <a:r>
              <a:rPr lang="el" b="1" i="0" dirty="0">
                <a:solidFill>
                  <a:srgbClr val="212121"/>
                </a:solidFill>
                <a:effectLst/>
                <a:latin typeface="Inter"/>
              </a:rPr>
              <a:t>, </a:t>
            </a:r>
            <a:r>
              <a:rPr lang="el" b="1" i="0" dirty="0" err="1">
                <a:solidFill>
                  <a:srgbClr val="212121"/>
                </a:solidFill>
                <a:effectLst/>
                <a:latin typeface="Inter"/>
              </a:rPr>
              <a:t>Οσίου </a:t>
            </a:r>
            <a:r>
              <a:rPr lang="el" b="1" i="0" dirty="0">
                <a:solidFill>
                  <a:srgbClr val="212121"/>
                </a:solidFill>
                <a:effectLst/>
                <a:latin typeface="Inter"/>
              </a:rPr>
              <a:t>Λουκά και Νέας Μονής Χίου</a:t>
            </a:r>
            <a:br>
              <a:rPr lang="en-US" b="1" i="0" dirty="0">
                <a:solidFill>
                  <a:srgbClr val="212121"/>
                </a:solidFill>
                <a:effectLst/>
                <a:latin typeface="Inter"/>
              </a:rPr>
            </a:br>
            <a:endParaRPr lang="en-US" dirty="0"/>
          </a:p>
        </p:txBody>
      </p:sp>
      <p:sp>
        <p:nvSpPr>
          <p:cNvPr id="3" name="Content Placeholder 2">
            <a:extLst>
              <a:ext uri="{FF2B5EF4-FFF2-40B4-BE49-F238E27FC236}">
                <a16:creationId xmlns:a16="http://schemas.microsoft.com/office/drawing/2014/main" id="{30FC41DF-E339-58B4-1877-46C48713B974}"/>
              </a:ext>
            </a:extLst>
          </p:cNvPr>
          <p:cNvSpPr>
            <a:spLocks noGrp="1"/>
          </p:cNvSpPr>
          <p:nvPr>
            <p:ph sz="half" idx="1"/>
          </p:nvPr>
        </p:nvSpPr>
        <p:spPr>
          <a:xfrm>
            <a:off x="838200" y="1288026"/>
            <a:ext cx="5181600" cy="5204849"/>
          </a:xfrm>
        </p:spPr>
        <p:txBody>
          <a:bodyPr>
            <a:normAutofit fontScale="92500" lnSpcReduction="20000"/>
          </a:bodyPr>
          <a:lstStyle/>
          <a:p>
            <a:r>
              <a:rPr lang="el" b="0" i="0" dirty="0">
                <a:solidFill>
                  <a:srgbClr val="212121"/>
                </a:solidFill>
                <a:effectLst/>
                <a:latin typeface="Inter"/>
              </a:rPr>
              <a:t>Αν και γεωγραφικά απομακρυσμένα το ένα από το άλλο, αυτά τα τρία μοναστήρια (το πρώτο βρίσκεται στην Αττική, κοντά στην Αθήνα, το δεύτερο στη </a:t>
            </a:r>
            <a:r>
              <a:rPr lang="el" b="0" i="0" dirty="0" err="1">
                <a:solidFill>
                  <a:srgbClr val="212121"/>
                </a:solidFill>
                <a:effectLst/>
                <a:latin typeface="Inter"/>
              </a:rPr>
              <a:t>Φωκίδα </a:t>
            </a:r>
            <a:r>
              <a:rPr lang="el" b="0" i="0" dirty="0">
                <a:solidFill>
                  <a:srgbClr val="212121"/>
                </a:solidFill>
                <a:effectLst/>
                <a:latin typeface="Inter"/>
              </a:rPr>
              <a:t>κοντά στους Δελφούς και το τρίτο σε ένα νησί στο Αιγαίο Πέλαγος, κοντά στη Μικρά Ασία) ανήκουν στην ίδια τυπολογική σειρά και μοιράζονται τα ίδια αισθητικά χαρακτηριστικά.</a:t>
            </a:r>
          </a:p>
          <a:p>
            <a:r>
              <a:rPr lang="el" b="0" i="0" dirty="0">
                <a:solidFill>
                  <a:srgbClr val="212121"/>
                </a:solidFill>
                <a:effectLst/>
                <a:latin typeface="Inter"/>
              </a:rPr>
              <a:t>Οι εκκλησίες είναι χτισμένες σε κάτοψη σταυροειδούς εγγεγραμμένου με μεγάλο τρούλο που στηρίζεται σε ημικυκλικούς κυλινδρικούς διαδρόμους που ορίζουν έναν οκταγωνικό χώρο.</a:t>
            </a:r>
            <a:endParaRPr lang="en-US" dirty="0"/>
          </a:p>
        </p:txBody>
      </p:sp>
      <p:pic>
        <p:nvPicPr>
          <p:cNvPr id="2050" name="Picture 2">
            <a:extLst>
              <a:ext uri="{FF2B5EF4-FFF2-40B4-BE49-F238E27FC236}">
                <a16:creationId xmlns:a16="http://schemas.microsoft.com/office/drawing/2014/main" id="{6D54E727-380D-B96C-9CC6-DF533FE2923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58000" y="2096294"/>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208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6AAD6-5408-C1C9-EED4-78DE9D344668}"/>
              </a:ext>
            </a:extLst>
          </p:cNvPr>
          <p:cNvSpPr>
            <a:spLocks noGrp="1"/>
          </p:cNvSpPr>
          <p:nvPr>
            <p:ph type="title"/>
          </p:nvPr>
        </p:nvSpPr>
        <p:spPr/>
        <p:txBody>
          <a:bodyPr/>
          <a:lstStyle/>
          <a:p>
            <a:r>
              <a:rPr lang="el" b="1" i="0" dirty="0">
                <a:solidFill>
                  <a:srgbClr val="212121"/>
                </a:solidFill>
                <a:effectLst/>
                <a:latin typeface="Inter"/>
              </a:rPr>
              <a:t>Παλιά Πόλη της Κέρκυρας</a:t>
            </a:r>
            <a:br>
              <a:rPr lang="en-US" b="1" i="0" dirty="0">
                <a:solidFill>
                  <a:srgbClr val="212121"/>
                </a:solidFill>
                <a:effectLst/>
                <a:latin typeface="Inter"/>
              </a:rPr>
            </a:br>
            <a:endParaRPr lang="en-US" dirty="0"/>
          </a:p>
        </p:txBody>
      </p:sp>
      <p:sp>
        <p:nvSpPr>
          <p:cNvPr id="4" name="Content Placeholder 3">
            <a:extLst>
              <a:ext uri="{FF2B5EF4-FFF2-40B4-BE49-F238E27FC236}">
                <a16:creationId xmlns:a16="http://schemas.microsoft.com/office/drawing/2014/main" id="{0761CF72-DC01-4933-98BB-629B70C12A4E}"/>
              </a:ext>
            </a:extLst>
          </p:cNvPr>
          <p:cNvSpPr>
            <a:spLocks noGrp="1"/>
          </p:cNvSpPr>
          <p:nvPr>
            <p:ph sz="half" idx="2"/>
          </p:nvPr>
        </p:nvSpPr>
        <p:spPr/>
        <p:txBody>
          <a:bodyPr>
            <a:normAutofit fontScale="85000" lnSpcReduction="20000"/>
          </a:bodyPr>
          <a:lstStyle/>
          <a:p>
            <a:r>
              <a:rPr lang="el" b="0" i="0" dirty="0">
                <a:solidFill>
                  <a:srgbClr val="212121"/>
                </a:solidFill>
                <a:effectLst/>
                <a:latin typeface="Inter"/>
              </a:rPr>
              <a:t>Η Παλιά Πόλη της Κέρκυρας, στο νησί της Κέρκυρας, στα ανοικτά των δυτικών ακτών της Αλβανίας και της Ελλάδας, βρίσκεται σε στρατηγική θέση στην είσοδο της Αδριατικής Θάλασσας και έχει τις ρίζες της στον 8ο αιώνα π.Χ.</a:t>
            </a:r>
          </a:p>
          <a:p>
            <a:r>
              <a:rPr lang="el" b="0" i="0" dirty="0">
                <a:solidFill>
                  <a:srgbClr val="212121"/>
                </a:solidFill>
                <a:effectLst/>
                <a:latin typeface="Inter"/>
              </a:rPr>
              <a:t>Τα τρία φρούρια της πόλης, σχεδιασμένα από διάσημους </a:t>
            </a:r>
            <a:r>
              <a:rPr lang="el" dirty="0">
                <a:solidFill>
                  <a:srgbClr val="212121"/>
                </a:solidFill>
                <a:latin typeface="Inter"/>
              </a:rPr>
              <a:t>Ε</a:t>
            </a:r>
            <a:r>
              <a:rPr lang="el" b="0" i="0" dirty="0">
                <a:solidFill>
                  <a:srgbClr val="212121"/>
                </a:solidFill>
                <a:effectLst/>
                <a:latin typeface="Inter"/>
              </a:rPr>
              <a:t>νετούς μηχανικούς, χρησιμοποιήθηκαν για τέσσερις αιώνες για την υπεράσπιση των ναυτιλιακών εμπορικών συμφερόντων της Δημοκρατίας της Βενετίας ενάντια στην Οθωμανική Αυτοκρατορία.</a:t>
            </a:r>
            <a:endParaRPr lang="en-US" dirty="0"/>
          </a:p>
        </p:txBody>
      </p:sp>
      <p:pic>
        <p:nvPicPr>
          <p:cNvPr id="3074" name="Picture 2">
            <a:extLst>
              <a:ext uri="{FF2B5EF4-FFF2-40B4-BE49-F238E27FC236}">
                <a16:creationId xmlns:a16="http://schemas.microsoft.com/office/drawing/2014/main" id="{6515107C-FA80-02CB-AD13-F8A8BFA8E4C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6303" y="1950719"/>
            <a:ext cx="5873497" cy="4226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2274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305C4-26BC-4AD6-57DF-7FAC8F6C359A}"/>
              </a:ext>
            </a:extLst>
          </p:cNvPr>
          <p:cNvSpPr>
            <a:spLocks noGrp="1"/>
          </p:cNvSpPr>
          <p:nvPr>
            <p:ph type="title"/>
          </p:nvPr>
        </p:nvSpPr>
        <p:spPr/>
        <p:txBody>
          <a:bodyPr/>
          <a:lstStyle/>
          <a:p>
            <a:r>
              <a:rPr lang="el" b="1" i="0" dirty="0" err="1">
                <a:solidFill>
                  <a:srgbClr val="212121"/>
                </a:solidFill>
                <a:effectLst/>
                <a:latin typeface="Inter"/>
              </a:rPr>
              <a:t>Πυθαγόρειο </a:t>
            </a:r>
            <a:r>
              <a:rPr lang="el" b="1" i="0" dirty="0">
                <a:solidFill>
                  <a:srgbClr val="212121"/>
                </a:solidFill>
                <a:effectLst/>
                <a:latin typeface="Inter"/>
              </a:rPr>
              <a:t>και </a:t>
            </a:r>
            <a:r>
              <a:rPr lang="el" b="1" i="0" dirty="0" err="1">
                <a:solidFill>
                  <a:srgbClr val="212121"/>
                </a:solidFill>
                <a:effectLst/>
                <a:latin typeface="Inter"/>
              </a:rPr>
              <a:t>Ηραίο </a:t>
            </a:r>
            <a:r>
              <a:rPr lang="el" b="1" i="0" dirty="0">
                <a:solidFill>
                  <a:srgbClr val="212121"/>
                </a:solidFill>
                <a:effectLst/>
                <a:latin typeface="Inter"/>
              </a:rPr>
              <a:t>της Σάμου</a:t>
            </a:r>
            <a:br>
              <a:rPr lang="en-US" b="1" i="0" dirty="0">
                <a:solidFill>
                  <a:srgbClr val="212121"/>
                </a:solidFill>
                <a:effectLst/>
                <a:latin typeface="Inter"/>
              </a:rPr>
            </a:br>
            <a:endParaRPr lang="en-US" dirty="0"/>
          </a:p>
        </p:txBody>
      </p:sp>
      <p:sp>
        <p:nvSpPr>
          <p:cNvPr id="3" name="Content Placeholder 2">
            <a:extLst>
              <a:ext uri="{FF2B5EF4-FFF2-40B4-BE49-F238E27FC236}">
                <a16:creationId xmlns:a16="http://schemas.microsoft.com/office/drawing/2014/main" id="{131BB397-283C-E8CB-4B8A-C5B81E2FB74F}"/>
              </a:ext>
            </a:extLst>
          </p:cNvPr>
          <p:cNvSpPr>
            <a:spLocks noGrp="1"/>
          </p:cNvSpPr>
          <p:nvPr>
            <p:ph sz="half" idx="1"/>
          </p:nvPr>
        </p:nvSpPr>
        <p:spPr/>
        <p:txBody>
          <a:bodyPr>
            <a:normAutofit fontScale="92500"/>
          </a:bodyPr>
          <a:lstStyle/>
          <a:p>
            <a:r>
              <a:rPr lang="el" b="0" i="0" dirty="0">
                <a:solidFill>
                  <a:srgbClr val="212121"/>
                </a:solidFill>
                <a:effectLst/>
                <a:latin typeface="Inter"/>
              </a:rPr>
              <a:t>Πολλοί πολιτισμοί έχουν κατοικήσει σε αυτό το μικρό νησί του Αιγαίου, κοντά στη Μικρά Ασία, από την 3η χιλιετία π.Χ.</a:t>
            </a:r>
          </a:p>
          <a:p>
            <a:r>
              <a:rPr lang="el" b="0" i="0" dirty="0">
                <a:solidFill>
                  <a:srgbClr val="212121"/>
                </a:solidFill>
                <a:effectLst/>
                <a:latin typeface="Inter"/>
              </a:rPr>
              <a:t>Υπάρχουν τα ερείπια του Πυθαγορείου , ενός αρχαίου οχυρωμένου λιμανιού με ελληνικά και ρωμαϊκά μνημεία και μια εντυπωσιακή σήραγγα-υδραγωγείο, καθώς και του Ηραίου , ναού της Σαμιακής Ήρας</a:t>
            </a:r>
            <a:endParaRPr lang="en-US" dirty="0"/>
          </a:p>
        </p:txBody>
      </p:sp>
      <p:pic>
        <p:nvPicPr>
          <p:cNvPr id="4098" name="Picture 2">
            <a:extLst>
              <a:ext uri="{FF2B5EF4-FFF2-40B4-BE49-F238E27FC236}">
                <a16:creationId xmlns:a16="http://schemas.microsoft.com/office/drawing/2014/main" id="{B5098071-5812-35AF-50AB-05F925F6936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87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838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41FDD-F68E-8FB3-9A19-57BF8BE5B0AE}"/>
              </a:ext>
            </a:extLst>
          </p:cNvPr>
          <p:cNvSpPr>
            <a:spLocks noGrp="1"/>
          </p:cNvSpPr>
          <p:nvPr>
            <p:ph type="title"/>
          </p:nvPr>
        </p:nvSpPr>
        <p:spPr/>
        <p:txBody>
          <a:bodyPr/>
          <a:lstStyle/>
          <a:p>
            <a:r>
              <a:rPr lang="el" b="1" i="0" dirty="0">
                <a:solidFill>
                  <a:srgbClr val="212121"/>
                </a:solidFill>
                <a:effectLst/>
                <a:latin typeface="Inter"/>
              </a:rPr>
              <a:t>Ιερό Ασκληπιού στην Επίδαυρο</a:t>
            </a:r>
            <a:br>
              <a:rPr lang="en-US" b="1" i="0" dirty="0">
                <a:solidFill>
                  <a:srgbClr val="212121"/>
                </a:solidFill>
                <a:effectLst/>
                <a:latin typeface="Inter"/>
              </a:rPr>
            </a:br>
            <a:endParaRPr lang="en-US" dirty="0"/>
          </a:p>
        </p:txBody>
      </p:sp>
      <p:sp>
        <p:nvSpPr>
          <p:cNvPr id="4" name="Content Placeholder 3">
            <a:extLst>
              <a:ext uri="{FF2B5EF4-FFF2-40B4-BE49-F238E27FC236}">
                <a16:creationId xmlns:a16="http://schemas.microsoft.com/office/drawing/2014/main" id="{D3D8A68C-E104-F0F7-A171-2D6112EFEF93}"/>
              </a:ext>
            </a:extLst>
          </p:cNvPr>
          <p:cNvSpPr>
            <a:spLocks noGrp="1"/>
          </p:cNvSpPr>
          <p:nvPr>
            <p:ph sz="half" idx="2"/>
          </p:nvPr>
        </p:nvSpPr>
        <p:spPr>
          <a:xfrm>
            <a:off x="6172200" y="1189703"/>
            <a:ext cx="5181600" cy="5303172"/>
          </a:xfrm>
        </p:spPr>
        <p:txBody>
          <a:bodyPr>
            <a:normAutofit fontScale="77500" lnSpcReduction="20000"/>
          </a:bodyPr>
          <a:lstStyle/>
          <a:p>
            <a:r>
              <a:rPr lang="el" b="0" i="0" dirty="0">
                <a:solidFill>
                  <a:srgbClr val="212121"/>
                </a:solidFill>
                <a:effectLst/>
                <a:latin typeface="Inter"/>
              </a:rPr>
              <a:t>Σε μια μικρή κοιλάδα στην Πελοπόννησο, το ιερό του Ασκληπιού, του θεού της ιατρικής, αναπτύχθηκε από μια πολύ παλαιότερη λατρεία του Απόλλωνα, το αργότερο κατά τον 6ο αιώνα π.Χ., ως η επίσημη λατρεία της πόλης-κράτους της Επιδαύρου.</a:t>
            </a:r>
            <a:br>
              <a:rPr lang="en-US" b="0" i="0" dirty="0">
                <a:solidFill>
                  <a:srgbClr val="212121"/>
                </a:solidFill>
                <a:effectLst/>
                <a:latin typeface="Inter"/>
              </a:rPr>
            </a:br>
            <a:endParaRPr lang="en-US" b="0" i="0" dirty="0">
              <a:solidFill>
                <a:srgbClr val="212121"/>
              </a:solidFill>
              <a:effectLst/>
              <a:latin typeface="Inter"/>
            </a:endParaRPr>
          </a:p>
          <a:p>
            <a:r>
              <a:rPr lang="el" b="0" i="0" dirty="0">
                <a:solidFill>
                  <a:srgbClr val="212121"/>
                </a:solidFill>
                <a:effectLst/>
                <a:latin typeface="Inter"/>
              </a:rPr>
              <a:t>Τα κυριότερα μνημεία της, ιδιαίτερα ο ναός του Ασκληπιού, η Θόλος και το Θέατρο - που θεωρούνται ένα από τα πιο αγνά αριστουργήματα της ελληνικής αρχιτεκτονικής - χρονολογούνται από τον 4ο αιώνα.</a:t>
            </a:r>
          </a:p>
          <a:p>
            <a:r>
              <a:rPr lang="el" b="0" i="0" dirty="0">
                <a:solidFill>
                  <a:srgbClr val="212121"/>
                </a:solidFill>
                <a:effectLst/>
                <a:latin typeface="Inter"/>
              </a:rPr>
              <a:t>Η τεράστια τοποθεσία, με τους ναούς και τα νοσοκομειακά κτήρια αφιερωμένα στους θεούς της θεραπείας, παρέχουν πολύτιμες πληροφορίες για τις λατρευτικές θεραπείας της ελληνικής και ρωμαϊκής εποχής.</a:t>
            </a:r>
            <a:endParaRPr lang="en-US" dirty="0"/>
          </a:p>
        </p:txBody>
      </p:sp>
      <p:pic>
        <p:nvPicPr>
          <p:cNvPr id="5122" name="Picture 2">
            <a:extLst>
              <a:ext uri="{FF2B5EF4-FFF2-40B4-BE49-F238E27FC236}">
                <a16:creationId xmlns:a16="http://schemas.microsoft.com/office/drawing/2014/main" id="{A49027D1-7BAF-7454-ABF2-A0430BF7319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53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761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4E963-E310-9DC5-577F-95473C00F765}"/>
              </a:ext>
            </a:extLst>
          </p:cNvPr>
          <p:cNvSpPr>
            <a:spLocks noGrp="1"/>
          </p:cNvSpPr>
          <p:nvPr>
            <p:ph type="title"/>
          </p:nvPr>
        </p:nvSpPr>
        <p:spPr/>
        <p:txBody>
          <a:bodyPr/>
          <a:lstStyle/>
          <a:p>
            <a:r>
              <a:rPr lang="el" b="1" i="0" dirty="0">
                <a:solidFill>
                  <a:srgbClr val="212121"/>
                </a:solidFill>
                <a:effectLst/>
                <a:latin typeface="Inter"/>
              </a:rPr>
              <a:t>Ναός του </a:t>
            </a:r>
            <a:r>
              <a:rPr lang="el" b="1" i="0" dirty="0" err="1">
                <a:solidFill>
                  <a:srgbClr val="212121"/>
                </a:solidFill>
                <a:effectLst/>
                <a:latin typeface="Inter"/>
              </a:rPr>
              <a:t>Επικούριου Απόλλωνα </a:t>
            </a:r>
            <a:r>
              <a:rPr lang="el" b="1" i="0" dirty="0">
                <a:solidFill>
                  <a:srgbClr val="212121"/>
                </a:solidFill>
                <a:effectLst/>
                <a:latin typeface="Inter"/>
              </a:rPr>
              <a:t>στις </a:t>
            </a:r>
            <a:r>
              <a:rPr lang="el" b="1" i="0" dirty="0" err="1">
                <a:solidFill>
                  <a:srgbClr val="212121"/>
                </a:solidFill>
                <a:effectLst/>
                <a:latin typeface="Inter"/>
              </a:rPr>
              <a:t>Βάσσες</a:t>
            </a:r>
            <a:br>
              <a:rPr lang="en-US" b="1" i="0" dirty="0">
                <a:solidFill>
                  <a:srgbClr val="212121"/>
                </a:solidFill>
                <a:effectLst/>
                <a:latin typeface="Inter"/>
              </a:rPr>
            </a:br>
            <a:endParaRPr lang="en-US" dirty="0"/>
          </a:p>
        </p:txBody>
      </p:sp>
      <p:sp>
        <p:nvSpPr>
          <p:cNvPr id="3" name="Content Placeholder 2">
            <a:extLst>
              <a:ext uri="{FF2B5EF4-FFF2-40B4-BE49-F238E27FC236}">
                <a16:creationId xmlns:a16="http://schemas.microsoft.com/office/drawing/2014/main" id="{88E91CD8-0D43-D67D-3943-3B33CC99804A}"/>
              </a:ext>
            </a:extLst>
          </p:cNvPr>
          <p:cNvSpPr>
            <a:spLocks noGrp="1"/>
          </p:cNvSpPr>
          <p:nvPr>
            <p:ph sz="half" idx="1"/>
          </p:nvPr>
        </p:nvSpPr>
        <p:spPr>
          <a:xfrm>
            <a:off x="838200" y="1386348"/>
            <a:ext cx="5181600" cy="4790615"/>
          </a:xfrm>
        </p:spPr>
        <p:txBody>
          <a:bodyPr>
            <a:normAutofit fontScale="92500" lnSpcReduction="10000"/>
          </a:bodyPr>
          <a:lstStyle/>
          <a:p>
            <a:r>
              <a:rPr lang="el" b="0" i="0" dirty="0">
                <a:solidFill>
                  <a:srgbClr val="212121"/>
                </a:solidFill>
                <a:effectLst/>
                <a:latin typeface="Inter"/>
              </a:rPr>
              <a:t>Αυτός ο διάσημος ναός αφιερωμένος στον θεό της θεραπείας και του ήλιου χτίστηκε προς τα μέσα του 5ου αιώνα π.Χ. στα ερημικά υψώματα των Αρκαδικών βουνών.</a:t>
            </a:r>
          </a:p>
          <a:p>
            <a:r>
              <a:rPr lang="el" b="0" i="0" dirty="0">
                <a:solidFill>
                  <a:srgbClr val="212121"/>
                </a:solidFill>
                <a:effectLst/>
                <a:latin typeface="Inter"/>
              </a:rPr>
              <a:t>Ο ναός, ο οποίος διαθέτει το παλαιότερο κορινθιακό κιονόκρανο που έχει βρεθεί μέχρι σήμερα, συνδυάζει τον αρχαϊκό ρυθμό και τη γαλήνη του δωρικού ρυθμού με μερικά τολμηρά αρχιτεκτονικά χαρακτηριστικά.</a:t>
            </a:r>
            <a:endParaRPr lang="en-US" dirty="0"/>
          </a:p>
        </p:txBody>
      </p:sp>
      <p:pic>
        <p:nvPicPr>
          <p:cNvPr id="6146" name="Picture 2">
            <a:extLst>
              <a:ext uri="{FF2B5EF4-FFF2-40B4-BE49-F238E27FC236}">
                <a16:creationId xmlns:a16="http://schemas.microsoft.com/office/drawing/2014/main" id="{DFA2AE42-F27E-7410-788D-3C741FE9C7E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78880" y="1825625"/>
            <a:ext cx="5596128" cy="4928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981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8A38C-17A5-DA79-E29E-8157E6E6E856}"/>
              </a:ext>
            </a:extLst>
          </p:cNvPr>
          <p:cNvSpPr>
            <a:spLocks noGrp="1"/>
          </p:cNvSpPr>
          <p:nvPr>
            <p:ph type="title"/>
          </p:nvPr>
        </p:nvSpPr>
        <p:spPr/>
        <p:txBody>
          <a:bodyPr>
            <a:normAutofit fontScale="90000"/>
          </a:bodyPr>
          <a:lstStyle/>
          <a:p>
            <a:r>
              <a:rPr lang="el" b="1" i="0" dirty="0">
                <a:solidFill>
                  <a:srgbClr val="212121"/>
                </a:solidFill>
                <a:effectLst/>
                <a:latin typeface="Inter"/>
              </a:rPr>
              <a:t>Το Ιστορικό Κέντρο με τη Μονή του Αγίου Ιωάννη του Θεολόγου και το Σπήλαιο της Αποκάλυψης στο νησί της </a:t>
            </a:r>
            <a:r>
              <a:rPr lang="el" b="1" i="0" dirty="0" err="1">
                <a:solidFill>
                  <a:srgbClr val="212121"/>
                </a:solidFill>
                <a:effectLst/>
                <a:latin typeface="Inter"/>
              </a:rPr>
              <a:t>Πάτμου</a:t>
            </a:r>
            <a:endParaRPr lang="en-US" dirty="0"/>
          </a:p>
        </p:txBody>
      </p:sp>
      <p:sp>
        <p:nvSpPr>
          <p:cNvPr id="4" name="Content Placeholder 3">
            <a:extLst>
              <a:ext uri="{FF2B5EF4-FFF2-40B4-BE49-F238E27FC236}">
                <a16:creationId xmlns:a16="http://schemas.microsoft.com/office/drawing/2014/main" id="{5E3A3CCC-74B2-DA52-1093-49B3439D5DB0}"/>
              </a:ext>
            </a:extLst>
          </p:cNvPr>
          <p:cNvSpPr>
            <a:spLocks noGrp="1"/>
          </p:cNvSpPr>
          <p:nvPr>
            <p:ph sz="half" idx="2"/>
          </p:nvPr>
        </p:nvSpPr>
        <p:spPr/>
        <p:txBody>
          <a:bodyPr>
            <a:normAutofit fontScale="85000" lnSpcReduction="20000"/>
          </a:bodyPr>
          <a:lstStyle/>
          <a:p>
            <a:r>
              <a:rPr lang="el" b="0" i="0" dirty="0">
                <a:solidFill>
                  <a:srgbClr val="212121"/>
                </a:solidFill>
                <a:effectLst/>
                <a:latin typeface="Inter"/>
              </a:rPr>
              <a:t>Το μικρό νησί της </a:t>
            </a:r>
            <a:r>
              <a:rPr lang="el" b="0" i="0" dirty="0" err="1">
                <a:solidFill>
                  <a:srgbClr val="212121"/>
                </a:solidFill>
                <a:effectLst/>
                <a:latin typeface="Inter"/>
              </a:rPr>
              <a:t>Πάτμου </a:t>
            </a:r>
            <a:r>
              <a:rPr lang="el" b="0" i="0" dirty="0">
                <a:solidFill>
                  <a:srgbClr val="212121"/>
                </a:solidFill>
                <a:effectLst/>
                <a:latin typeface="Inter"/>
              </a:rPr>
              <a:t>στα Δωδεκάνησα φημίζεται ότι είναι το μέρος όπου ο Άγιος Ιωάννης ο Θεολόγος έγραψε τόσο το Ευαγγέλιό του όσο και την Αποκάλυψη.</a:t>
            </a:r>
          </a:p>
          <a:p>
            <a:r>
              <a:rPr lang="el" b="0" i="0" dirty="0">
                <a:solidFill>
                  <a:srgbClr val="212121"/>
                </a:solidFill>
                <a:effectLst/>
                <a:latin typeface="Inter"/>
              </a:rPr>
              <a:t>Ένα μοναστήρι αφιερωμένο στον «αγαπημένο μαθητή» ιδρύθηκε εκεί στα τέλη του 10ου αιώνα και έκτοτε αποτελεί τόπο προσκυνήματος και ελληνορθόδοξης μάθησης.</a:t>
            </a:r>
          </a:p>
          <a:p>
            <a:r>
              <a:rPr lang="el" b="0" i="0" dirty="0">
                <a:solidFill>
                  <a:srgbClr val="212121"/>
                </a:solidFill>
                <a:effectLst/>
                <a:latin typeface="Inter"/>
              </a:rPr>
              <a:t>Το όμορφο μοναστηριακό συγκρότημα δεσπόζει στο νησί.</a:t>
            </a:r>
          </a:p>
          <a:p>
            <a:r>
              <a:rPr lang="el" b="0" i="0" dirty="0">
                <a:solidFill>
                  <a:srgbClr val="212121"/>
                </a:solidFill>
                <a:effectLst/>
                <a:latin typeface="Inter"/>
              </a:rPr>
              <a:t>Ο παλιός οικισμός της </a:t>
            </a:r>
            <a:r>
              <a:rPr lang="el" b="0" i="0" dirty="0" err="1">
                <a:solidFill>
                  <a:srgbClr val="212121"/>
                </a:solidFill>
                <a:effectLst/>
                <a:latin typeface="Inter"/>
              </a:rPr>
              <a:t>Χώρας </a:t>
            </a:r>
            <a:r>
              <a:rPr lang="el" b="0" i="0" dirty="0">
                <a:solidFill>
                  <a:srgbClr val="212121"/>
                </a:solidFill>
                <a:effectLst/>
                <a:latin typeface="Inter"/>
              </a:rPr>
              <a:t>, που συνδέεται με αυτήν, περιέχει πολλά θρησκευτικά και </a:t>
            </a:r>
            <a:r>
              <a:rPr lang="el" b="0" i="0">
                <a:solidFill>
                  <a:srgbClr val="212121"/>
                </a:solidFill>
                <a:effectLst/>
                <a:latin typeface="Inter"/>
              </a:rPr>
              <a:t>κοσμικά κτήρια</a:t>
            </a:r>
            <a:r>
              <a:rPr lang="el" b="0" i="0" dirty="0">
                <a:solidFill>
                  <a:srgbClr val="212121"/>
                </a:solidFill>
                <a:effectLst/>
                <a:latin typeface="Inter"/>
              </a:rPr>
              <a:t>.</a:t>
            </a:r>
            <a:endParaRPr lang="en-US" dirty="0"/>
          </a:p>
        </p:txBody>
      </p:sp>
      <p:pic>
        <p:nvPicPr>
          <p:cNvPr id="7170" name="Picture 2">
            <a:extLst>
              <a:ext uri="{FF2B5EF4-FFF2-40B4-BE49-F238E27FC236}">
                <a16:creationId xmlns:a16="http://schemas.microsoft.com/office/drawing/2014/main" id="{E394B463-7DAD-A3C7-1466-5678CE095B8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53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8711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624</Words>
  <Application>Microsoft Office PowerPoint</Application>
  <PresentationFormat>Widescreen</PresentationFormat>
  <Paragraphs>27</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Arial</vt:lpstr>
      <vt:lpstr>Calibri</vt:lpstr>
      <vt:lpstr>Calibri Light</vt:lpstr>
      <vt:lpstr>Inter</vt:lpstr>
      <vt:lpstr>Office Theme</vt:lpstr>
      <vt:lpstr>PowerPoint Presentation</vt:lpstr>
      <vt:lpstr>Αρχαιολογικοί χώροι Μυκηνών και Τίρυνθας </vt:lpstr>
      <vt:lpstr>Μονές Δαφνίου , Οσίου Λουκά και Νέας Μονής Χίου </vt:lpstr>
      <vt:lpstr>Παλιά Πόλη της Κέρκυρας </vt:lpstr>
      <vt:lpstr>Πυθαγόρειο και Ηραίο της Σάμου </vt:lpstr>
      <vt:lpstr>Ιερό Ασκληπιού στην Επίδαυρο </vt:lpstr>
      <vt:lpstr>Ναός του Επικούριου Απόλλωνα στις Βάσσες </vt:lpstr>
      <vt:lpstr>Το Ιστορικό Κέντρο με τη Μονή του Αγίου Ιωάννη του Θεολόγου και το Σπήλαιο της Αποκάλυψης στο νησί της Πάτμου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Ifigenia Georgiadou</dc:creator>
  <cp:lastModifiedBy>Ifigenia Georgiadou</cp:lastModifiedBy>
  <cp:revision>3</cp:revision>
  <dcterms:created xsi:type="dcterms:W3CDTF">2025-02-23T02:40:53Z</dcterms:created>
  <dcterms:modified xsi:type="dcterms:W3CDTF">2025-12-28T21:10:38Z</dcterms:modified>
</cp:coreProperties>
</file>