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56" r:id="rId2"/>
    <p:sldId id="267" r:id="rId3"/>
    <p:sldId id="268" r:id="rId4"/>
    <p:sldId id="270" r:id="rId5"/>
    <p:sldId id="269" r:id="rId6"/>
    <p:sldId id="264" r:id="rId7"/>
  </p:sldIdLst>
  <p:sldSz cx="12192000" cy="6858000"/>
  <p:notesSz cx="6797675" cy="9926638"/>
  <p:defaultTextStyle>
    <a:defPPr>
      <a:defRPr lang="e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D59C"/>
    <a:srgbClr val="65B4C0"/>
    <a:srgbClr val="617B98"/>
    <a:srgbClr val="A0DA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333" autoAdjust="0"/>
  </p:normalViewPr>
  <p:slideViewPr>
    <p:cSldViewPr snapToGrid="0" showGuides="1">
      <p:cViewPr varScale="1">
        <p:scale>
          <a:sx n="77" d="100"/>
          <a:sy n="77" d="100"/>
        </p:scale>
        <p:origin x="88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D496D74C-0283-472F-B96C-F43A48D556F6}" type="datetimeFigureOut">
              <a:rPr lang="el-GR" smtClean="0"/>
              <a:t>28/12/2025</a:t>
            </a:fld>
            <a:endParaRPr lang="el-GR"/>
          </a:p>
        </p:txBody>
      </p:sp>
      <p:sp>
        <p:nvSpPr>
          <p:cNvPr id="4" name="Θέση υποσέλιδου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2B4BBF93-FEB7-43A3-BE3C-30C948FD70B9}" type="slidenum">
              <a:rPr lang="el-GR" smtClean="0"/>
              <a:t>‹#›</a:t>
            </a:fld>
            <a:endParaRPr lang="el-GR"/>
          </a:p>
        </p:txBody>
      </p:sp>
    </p:spTree>
    <p:extLst>
      <p:ext uri="{BB962C8B-B14F-4D97-AF65-F5344CB8AC3E}">
        <p14:creationId xmlns:p14="http://schemas.microsoft.com/office/powerpoint/2010/main" val="1501727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B3B45F2-D8BA-488A-960F-38303576D81D}" type="datetimeFigureOut">
              <a:rPr lang="el-GR" smtClean="0"/>
              <a:t>28/12/2025</a:t>
            </a:fld>
            <a:endParaRPr lang="el-GR"/>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1609369-7FB2-43A2-AB37-2013A8FAED57}" type="slidenum">
              <a:rPr lang="el-GR" smtClean="0"/>
              <a:t>‹#›</a:t>
            </a:fld>
            <a:endParaRPr lang="el-GR"/>
          </a:p>
        </p:txBody>
      </p:sp>
    </p:spTree>
    <p:extLst>
      <p:ext uri="{BB962C8B-B14F-4D97-AF65-F5344CB8AC3E}">
        <p14:creationId xmlns:p14="http://schemas.microsoft.com/office/powerpoint/2010/main" val="2381583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n.wikipedia.org/wiki/Desalination"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en.wikipedia.org/wiki/Dew"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 sz="1200" b="0" i="0" kern="1200" dirty="0">
                <a:solidFill>
                  <a:schemeClr val="tx1"/>
                </a:solidFill>
                <a:effectLst/>
                <a:latin typeface="+mn-lt"/>
                <a:ea typeface="+mn-ea"/>
                <a:cs typeface="+mn-cs"/>
              </a:rPr>
              <a:t>Η Σαντορίνη δεν έχει ποτάμια και το νερό είναι σπάνιο. Μέχρι τις αρχές της δεκαετίας του 1990, οι ντόπιοι γέμιζαν τις δεξαμενές νερού από τη βροχή που έπεφτε στις στέγες και τις αυλές, από μικρές πηγές και με εισαγόμενη βοήθεια από άλλες περιοχές της Ελλάδας. Τα τελευταία χρόνια, μια μονάδα </a:t>
            </a:r>
            <a:r>
              <a:rPr lang="el" sz="1200" b="0" i="0" u="none" strike="noStrike" kern="1200" dirty="0">
                <a:solidFill>
                  <a:schemeClr val="tx1"/>
                </a:solidFill>
                <a:effectLst/>
                <a:latin typeface="+mn-lt"/>
                <a:ea typeface="+mn-ea"/>
                <a:cs typeface="+mn-cs"/>
                <a:hlinkClick r:id="rId3" tooltip="Desalination"/>
              </a:rPr>
              <a:t>αφαλάτωσης </a:t>
            </a:r>
            <a:r>
              <a:rPr lang="el" sz="1200" b="0" i="0" kern="1200" dirty="0">
                <a:solidFill>
                  <a:schemeClr val="tx1"/>
                </a:solidFill>
                <a:effectLst/>
                <a:latin typeface="+mn-lt"/>
                <a:ea typeface="+mn-ea"/>
                <a:cs typeface="+mn-cs"/>
              </a:rPr>
              <a:t>έχει παρέχει τρεχούμενο, αλλά μη πόσιμο, νερό στα περισσότερα σπίτια. Δεδομένου ότι η βροχή είναι σπάνια στο νησί από τα μέσα της άνοιξης έως τα μέσα του φθινοπώρου, πολλά φυτά εξαρτώνται από την λιγοστή υγρασία που παρέχει η κοινή, πρωινή ομίχλη που συμπυκνώνεται στο έδαφος ως </a:t>
            </a:r>
            <a:r>
              <a:rPr lang="el" sz="1200" b="0" i="0" u="sng" kern="1200" dirty="0">
                <a:solidFill>
                  <a:schemeClr val="tx1"/>
                </a:solidFill>
                <a:effectLst/>
                <a:latin typeface="+mn-lt"/>
                <a:ea typeface="+mn-ea"/>
                <a:cs typeface="+mn-cs"/>
                <a:hlinkClick r:id="rId4" tooltip="Dew"/>
              </a:rPr>
              <a:t>δροσιά </a:t>
            </a:r>
            <a:r>
              <a:rPr lang="el" sz="1200" b="0" i="0" kern="1200" dirty="0">
                <a:solidFill>
                  <a:schemeClr val="tx1"/>
                </a:solidFill>
                <a:effectLst/>
                <a:latin typeface="+mn-lt"/>
                <a:ea typeface="+mn-ea"/>
                <a:cs typeface="+mn-cs"/>
              </a:rPr>
              <a:t>.</a:t>
            </a:r>
            <a:endParaRPr lang="el-GR" dirty="0"/>
          </a:p>
        </p:txBody>
      </p:sp>
      <p:sp>
        <p:nvSpPr>
          <p:cNvPr id="4" name="Θέση αριθμού διαφάνειας 3"/>
          <p:cNvSpPr>
            <a:spLocks noGrp="1"/>
          </p:cNvSpPr>
          <p:nvPr>
            <p:ph type="sldNum" sz="quarter" idx="10"/>
          </p:nvPr>
        </p:nvSpPr>
        <p:spPr/>
        <p:txBody>
          <a:bodyPr/>
          <a:lstStyle/>
          <a:p>
            <a:fld id="{81609369-7FB2-43A2-AB37-2013A8FAED57}" type="slidenum">
              <a:rPr lang="el-GR" smtClean="0"/>
              <a:t>2</a:t>
            </a:fld>
            <a:endParaRPr lang="el-GR"/>
          </a:p>
        </p:txBody>
      </p:sp>
    </p:spTree>
    <p:extLst>
      <p:ext uri="{BB962C8B-B14F-4D97-AF65-F5344CB8AC3E}">
        <p14:creationId xmlns:p14="http://schemas.microsoft.com/office/powerpoint/2010/main" val="978050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sz="1200" kern="1200" dirty="0">
                <a:solidFill>
                  <a:schemeClr val="tx1"/>
                </a:solidFill>
                <a:effectLst/>
                <a:latin typeface="+mn-lt"/>
                <a:ea typeface="+mn-ea"/>
                <a:cs typeface="+mn-cs"/>
              </a:rPr>
              <a:t>Κάτι πολύ ιδιαίτερο που μπορείτε να κάνετε στο νησί είναι να επισκεφθείτε μερικά από τα πολλά οινοποιεία της Σαντορίνης, που είναι διάσπαρτα σε όλη την ύπαιθρο. Τα περισσότερα οινοποιεία στη Σαντορίνη βρίσκονται στο κεντρικό και νότιο τμήμα του νησιού, στα χωριά Μέσα και </a:t>
            </a:r>
            <a:r>
              <a:rPr lang="el" sz="1200" kern="1200" dirty="0" err="1">
                <a:solidFill>
                  <a:schemeClr val="tx1"/>
                </a:solidFill>
                <a:effectLst/>
                <a:latin typeface="+mn-lt"/>
                <a:ea typeface="+mn-ea"/>
                <a:cs typeface="+mn-cs"/>
              </a:rPr>
              <a:t>Έξω.</a:t>
            </a:r>
            <a:r>
              <a:rPr lang="el" sz="1200" kern="1200" dirty="0">
                <a:solidFill>
                  <a:schemeClr val="tx1"/>
                </a:solidFill>
                <a:effectLst/>
                <a:latin typeface="+mn-lt"/>
                <a:ea typeface="+mn-ea"/>
                <a:cs typeface="+mn-cs"/>
              </a:rPr>
              <a:t> </a:t>
            </a:r>
            <a:r>
              <a:rPr lang="el" sz="1200" kern="1200" dirty="0" err="1">
                <a:solidFill>
                  <a:schemeClr val="tx1"/>
                </a:solidFill>
                <a:effectLst/>
                <a:latin typeface="+mn-lt"/>
                <a:ea typeface="+mn-ea"/>
                <a:cs typeface="+mn-cs"/>
              </a:rPr>
              <a:t>Γωνιά </a:t>
            </a:r>
            <a:r>
              <a:rPr lang="el" sz="1200" kern="1200" dirty="0">
                <a:solidFill>
                  <a:schemeClr val="tx1"/>
                </a:solidFill>
                <a:effectLst/>
                <a:latin typeface="+mn-lt"/>
                <a:ea typeface="+mn-ea"/>
                <a:cs typeface="+mn-cs"/>
              </a:rPr>
              <a:t>, Μεγαλοχώρι και </a:t>
            </a:r>
            <a:r>
              <a:rPr lang="el" sz="1200" kern="1200" dirty="0" err="1">
                <a:solidFill>
                  <a:schemeClr val="tx1"/>
                </a:solidFill>
                <a:effectLst/>
                <a:latin typeface="+mn-lt"/>
                <a:ea typeface="+mn-ea"/>
                <a:cs typeface="+mn-cs"/>
              </a:rPr>
              <a:t>Μεσαριά </a:t>
            </a:r>
            <a:r>
              <a:rPr lang="el" sz="1200" kern="1200" dirty="0">
                <a:solidFill>
                  <a:schemeClr val="tx1"/>
                </a:solidFill>
                <a:effectLst/>
                <a:latin typeface="+mn-lt"/>
                <a:ea typeface="+mn-ea"/>
                <a:cs typeface="+mn-cs"/>
              </a:rPr>
              <a:t>. Μεγάλοι αμπελώνες περιβάλλουν τα οινοποιεία, τα οποία μπορούν να επισκεφθούν μεμονωμένα ή σε οργανωμένη οινοπεριήγηση.</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Πότε όμως τα κρασιά </a:t>
            </a:r>
            <a:r>
              <a:rPr lang="el" sz="1200" kern="1200" dirty="0" err="1">
                <a:solidFill>
                  <a:schemeClr val="tx1"/>
                </a:solidFill>
                <a:effectLst/>
                <a:latin typeface="+mn-lt"/>
                <a:ea typeface="+mn-ea"/>
                <a:cs typeface="+mn-cs"/>
              </a:rPr>
              <a:t>της Σαντορίνης </a:t>
            </a:r>
            <a:r>
              <a:rPr lang="el" sz="1200" kern="1200" dirty="0">
                <a:solidFill>
                  <a:schemeClr val="tx1"/>
                </a:solidFill>
                <a:effectLst/>
                <a:latin typeface="+mn-lt"/>
                <a:ea typeface="+mn-ea"/>
                <a:cs typeface="+mn-cs"/>
              </a:rPr>
              <a:t>έγιναν διάσημα στον κόσμο; </a:t>
            </a:r>
            <a:br>
              <a:rPr lang="en-GB" sz="1200" kern="1200" dirty="0">
                <a:solidFill>
                  <a:schemeClr val="tx1"/>
                </a:solidFill>
                <a:effectLst/>
                <a:latin typeface="+mn-lt"/>
                <a:ea typeface="+mn-ea"/>
                <a:cs typeface="+mn-cs"/>
              </a:rPr>
            </a:br>
            <a:r>
              <a:rPr lang="el" sz="1200" kern="1200" dirty="0">
                <a:solidFill>
                  <a:schemeClr val="tx1"/>
                </a:solidFill>
                <a:effectLst/>
                <a:latin typeface="+mn-lt"/>
                <a:ea typeface="+mn-ea"/>
                <a:cs typeface="+mn-cs"/>
              </a:rPr>
              <a:t>Ας γυρίσουμε περίπου ένα τέταρτο του αιώνα πίσω. Είναι το 1986-87 και ο οινοποιός </a:t>
            </a:r>
            <a:r>
              <a:rPr lang="el" sz="1200" kern="1200" dirty="0" err="1">
                <a:solidFill>
                  <a:schemeClr val="tx1"/>
                </a:solidFill>
                <a:effectLst/>
                <a:latin typeface="+mn-lt"/>
                <a:ea typeface="+mn-ea"/>
                <a:cs typeface="+mn-cs"/>
              </a:rPr>
              <a:t>Γιάννης</a:t>
            </a:r>
            <a:r>
              <a:rPr lang="el" sz="1200" kern="1200" dirty="0">
                <a:solidFill>
                  <a:schemeClr val="tx1"/>
                </a:solidFill>
                <a:effectLst/>
                <a:latin typeface="+mn-lt"/>
                <a:ea typeface="+mn-ea"/>
                <a:cs typeface="+mn-cs"/>
              </a:rPr>
              <a:t> </a:t>
            </a:r>
            <a:r>
              <a:rPr lang="el" sz="1200" kern="1200" dirty="0" err="1">
                <a:solidFill>
                  <a:schemeClr val="tx1"/>
                </a:solidFill>
                <a:effectLst/>
                <a:latin typeface="+mn-lt"/>
                <a:ea typeface="+mn-ea"/>
                <a:cs typeface="+mn-cs"/>
              </a:rPr>
              <a:t>Ο Μπουτάρης </a:t>
            </a:r>
            <a:r>
              <a:rPr lang="el" sz="1200" kern="1200" dirty="0">
                <a:solidFill>
                  <a:schemeClr val="tx1"/>
                </a:solidFill>
                <a:effectLst/>
                <a:latin typeface="+mn-lt"/>
                <a:ea typeface="+mn-ea"/>
                <a:cs typeface="+mn-cs"/>
              </a:rPr>
              <a:t>ανακαλύπτει τόσο τις δυνατότητες της Σαντορίνης ως αμπελουργικής περιοχής όσο και την ενδημική ποικιλία </a:t>
            </a:r>
            <a:r>
              <a:rPr lang="el" sz="1200" kern="1200" dirty="0" err="1">
                <a:solidFill>
                  <a:schemeClr val="tx1"/>
                </a:solidFill>
                <a:effectLst/>
                <a:latin typeface="+mn-lt"/>
                <a:ea typeface="+mn-ea"/>
                <a:cs typeface="+mn-cs"/>
              </a:rPr>
              <a:t>Ασύρτικο </a:t>
            </a:r>
            <a:r>
              <a:rPr lang="el" sz="1200" kern="1200" dirty="0">
                <a:solidFill>
                  <a:schemeClr val="tx1"/>
                </a:solidFill>
                <a:effectLst/>
                <a:latin typeface="+mn-lt"/>
                <a:ea typeface="+mn-ea"/>
                <a:cs typeface="+mn-cs"/>
              </a:rPr>
              <a:t>. Αμέσως ξεκινά την κατασκευή ενός υπερσύγχρονου οινοποιείου και προσπαθεί να μας πείσει για κάτι που μόλις συνειδητοποίησε, δηλαδή ότι η </a:t>
            </a:r>
            <a:r>
              <a:rPr lang="el" sz="1200" kern="1200" dirty="0" err="1">
                <a:solidFill>
                  <a:schemeClr val="tx1"/>
                </a:solidFill>
                <a:effectLst/>
                <a:latin typeface="+mn-lt"/>
                <a:ea typeface="+mn-ea"/>
                <a:cs typeface="+mn-cs"/>
              </a:rPr>
              <a:t>Σαντορίνη...</a:t>
            </a:r>
            <a:r>
              <a:rPr lang="el" sz="1200" kern="1200" dirty="0">
                <a:solidFill>
                  <a:schemeClr val="tx1"/>
                </a:solidFill>
                <a:effectLst/>
                <a:latin typeface="+mn-lt"/>
                <a:ea typeface="+mn-ea"/>
                <a:cs typeface="+mn-cs"/>
              </a:rPr>
              <a:t> </a:t>
            </a:r>
            <a:r>
              <a:rPr lang="el" sz="1200" kern="1200" dirty="0" err="1">
                <a:solidFill>
                  <a:schemeClr val="tx1"/>
                </a:solidFill>
                <a:effectLst/>
                <a:latin typeface="+mn-lt"/>
                <a:ea typeface="+mn-ea"/>
                <a:cs typeface="+mn-cs"/>
              </a:rPr>
              <a:t>Το Ασύρτικο </a:t>
            </a:r>
            <a:r>
              <a:rPr lang="el" sz="1200" kern="1200" dirty="0">
                <a:solidFill>
                  <a:schemeClr val="tx1"/>
                </a:solidFill>
                <a:effectLst/>
                <a:latin typeface="+mn-lt"/>
                <a:ea typeface="+mn-ea"/>
                <a:cs typeface="+mn-cs"/>
              </a:rPr>
              <a:t>είναι ένα καταπληκτικό σταφύλι ικανό να δώσει εξαιρετικά κρασιά. Εκείνη την εποχή, φυσικά, μπορούσαμε να εμπιστευτούμε μόνο τη διαίσθηση του </a:t>
            </a:r>
            <a:r>
              <a:rPr lang="el" sz="1200" kern="1200" dirty="0" err="1">
                <a:solidFill>
                  <a:schemeClr val="tx1"/>
                </a:solidFill>
                <a:effectLst/>
                <a:latin typeface="+mn-lt"/>
                <a:ea typeface="+mn-ea"/>
                <a:cs typeface="+mn-cs"/>
              </a:rPr>
              <a:t>Μπουτάρη </a:t>
            </a:r>
            <a:r>
              <a:rPr lang="el" sz="1200" kern="1200" dirty="0">
                <a:solidFill>
                  <a:schemeClr val="tx1"/>
                </a:solidFill>
                <a:effectLst/>
                <a:latin typeface="+mn-lt"/>
                <a:ea typeface="+mn-ea"/>
                <a:cs typeface="+mn-cs"/>
              </a:rPr>
              <a:t>, καθώς τα κρασιά που παράγονταν από τα λιγοστά οινοποιεία του νησιού ήταν, με τα σημερινά δεδομένα, κάθε άλλο παρά σπουδαία.</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Πολλά έχουν αλλάξει από τότε. Μια χούφτα οινολόγοι και οινοποιοί αφοσιώθηκαν στην παραγωγή και την προώθηση </a:t>
            </a:r>
            <a:r>
              <a:rPr lang="el" sz="1200" kern="1200" dirty="0" err="1">
                <a:solidFill>
                  <a:schemeClr val="tx1"/>
                </a:solidFill>
                <a:effectLst/>
                <a:latin typeface="+mn-lt"/>
                <a:ea typeface="+mn-ea"/>
                <a:cs typeface="+mn-cs"/>
              </a:rPr>
              <a:t>του Ασύρτικου </a:t>
            </a:r>
            <a:r>
              <a:rPr lang="el" sz="1200" kern="1200" dirty="0">
                <a:solidFill>
                  <a:schemeClr val="tx1"/>
                </a:solidFill>
                <a:effectLst/>
                <a:latin typeface="+mn-lt"/>
                <a:ea typeface="+mn-ea"/>
                <a:cs typeface="+mn-cs"/>
              </a:rPr>
              <a:t>.</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Τα παραδοσιακά οινοποιεία </a:t>
            </a:r>
            <a:r>
              <a:rPr lang="el" sz="1200" kern="1200" dirty="0" err="1">
                <a:solidFill>
                  <a:schemeClr val="tx1"/>
                </a:solidFill>
                <a:effectLst/>
                <a:latin typeface="+mn-lt"/>
                <a:ea typeface="+mn-ea"/>
                <a:cs typeface="+mn-cs"/>
              </a:rPr>
              <a:t>της Σαντορίνης </a:t>
            </a:r>
            <a:r>
              <a:rPr lang="el" sz="1200" kern="1200" dirty="0">
                <a:solidFill>
                  <a:schemeClr val="tx1"/>
                </a:solidFill>
                <a:effectLst/>
                <a:latin typeface="+mn-lt"/>
                <a:ea typeface="+mn-ea"/>
                <a:cs typeface="+mn-cs"/>
              </a:rPr>
              <a:t>σχηματίζονται από τους αμπελώνες και την </a:t>
            </a:r>
            <a:r>
              <a:rPr lang="el" sz="1200" kern="1200" dirty="0" err="1">
                <a:solidFill>
                  <a:schemeClr val="tx1"/>
                </a:solidFill>
                <a:effectLst/>
                <a:latin typeface="+mn-lt"/>
                <a:ea typeface="+mn-ea"/>
                <a:cs typeface="+mn-cs"/>
              </a:rPr>
              <a:t>κάναβα </a:t>
            </a:r>
            <a:r>
              <a:rPr lang="el" sz="1200" kern="1200" dirty="0">
                <a:solidFill>
                  <a:schemeClr val="tx1"/>
                </a:solidFill>
                <a:effectLst/>
                <a:latin typeface="+mn-lt"/>
                <a:ea typeface="+mn-ea"/>
                <a:cs typeface="+mn-cs"/>
              </a:rPr>
              <a:t>(σπηλιά σκαμμένη σε βράχους). </a:t>
            </a:r>
            <a:br>
              <a:rPr lang="en-GB" sz="1200" kern="1200" dirty="0">
                <a:solidFill>
                  <a:schemeClr val="tx1"/>
                </a:solidFill>
                <a:effectLst/>
                <a:latin typeface="+mn-lt"/>
                <a:ea typeface="+mn-ea"/>
                <a:cs typeface="+mn-cs"/>
              </a:rPr>
            </a:br>
            <a:r>
              <a:rPr lang="el" sz="1200" kern="1200" dirty="0">
                <a:solidFill>
                  <a:schemeClr val="tx1"/>
                </a:solidFill>
                <a:effectLst/>
                <a:latin typeface="+mn-lt"/>
                <a:ea typeface="+mn-ea"/>
                <a:cs typeface="+mn-cs"/>
              </a:rPr>
              <a:t>Η </a:t>
            </a:r>
            <a:r>
              <a:rPr lang="el" sz="1200" kern="1200" dirty="0" err="1">
                <a:solidFill>
                  <a:schemeClr val="tx1"/>
                </a:solidFill>
                <a:effectLst/>
                <a:latin typeface="+mn-lt"/>
                <a:ea typeface="+mn-ea"/>
                <a:cs typeface="+mn-cs"/>
              </a:rPr>
              <a:t>κάναβα </a:t>
            </a:r>
            <a:r>
              <a:rPr lang="el" sz="1200" kern="1200" dirty="0">
                <a:solidFill>
                  <a:schemeClr val="tx1"/>
                </a:solidFill>
                <a:effectLst/>
                <a:latin typeface="+mn-lt"/>
                <a:ea typeface="+mn-ea"/>
                <a:cs typeface="+mn-cs"/>
              </a:rPr>
              <a:t>είναι γενικά ο χώρος όπου διεξάγονται οινοποιητικές δραστηριότητες. </a:t>
            </a:r>
            <a:br>
              <a:rPr lang="en-GB" sz="1200" kern="1200" dirty="0">
                <a:solidFill>
                  <a:schemeClr val="tx1"/>
                </a:solidFill>
                <a:effectLst/>
                <a:latin typeface="+mn-lt"/>
                <a:ea typeface="+mn-ea"/>
                <a:cs typeface="+mn-cs"/>
              </a:rPr>
            </a:br>
            <a:r>
              <a:rPr lang="el" sz="1200" kern="1200" dirty="0">
                <a:solidFill>
                  <a:schemeClr val="tx1"/>
                </a:solidFill>
                <a:effectLst/>
                <a:latin typeface="+mn-lt"/>
                <a:ea typeface="+mn-ea"/>
                <a:cs typeface="+mn-cs"/>
              </a:rPr>
              <a:t>Σχηματίζεται από</a:t>
            </a:r>
            <a:endParaRPr lang="el-GR"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 sz="1200" kern="1200" dirty="0">
                <a:solidFill>
                  <a:schemeClr val="tx1"/>
                </a:solidFill>
                <a:effectLst/>
                <a:latin typeface="+mn-lt"/>
                <a:ea typeface="+mn-ea"/>
                <a:cs typeface="+mn-cs"/>
              </a:rPr>
              <a:t>Ο/Οι αποθηκευτικός χώρος/οί των βαρελιών: τα βαρέλια κατασκευάζονται από γαλλική ή ρωσική δρυ, σε περίπτωση που το κρασί χρειαστεί να παλαιώσει, όπως για το </a:t>
            </a:r>
            <a:r>
              <a:rPr lang="el" sz="1200" kern="1200" dirty="0" err="1">
                <a:solidFill>
                  <a:schemeClr val="tx1"/>
                </a:solidFill>
                <a:effectLst/>
                <a:latin typeface="+mn-lt"/>
                <a:ea typeface="+mn-ea"/>
                <a:cs typeface="+mn-cs"/>
              </a:rPr>
              <a:t>Vinsanto </a:t>
            </a:r>
            <a:r>
              <a:rPr lang="el" sz="1200" kern="1200" dirty="0">
                <a:solidFill>
                  <a:schemeClr val="tx1"/>
                </a:solidFill>
                <a:effectLst/>
                <a:latin typeface="+mn-lt"/>
                <a:ea typeface="+mn-ea"/>
                <a:cs typeface="+mn-cs"/>
              </a:rPr>
              <a:t>, διαφορετικά το κρασί μπορεί να παραμείνει σε ήρεμες δεξαμενές, ο χρόνος ανάλογα με την ποικιλία.</a:t>
            </a:r>
            <a:endParaRPr lang="el-GR"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 sz="1200" kern="1200" dirty="0">
                <a:solidFill>
                  <a:schemeClr val="tx1"/>
                </a:solidFill>
                <a:effectLst/>
                <a:latin typeface="+mn-lt"/>
                <a:ea typeface="+mn-ea"/>
                <a:cs typeface="+mn-cs"/>
              </a:rPr>
              <a:t>Το/τα πιεστήριο/α: το πιεστήριο μπορεί να κατασκευαστεί από άτομα που πιέζουν τα σταφύλια με το πόδι τους, με τη βαρύτητα, με τη βοήθεια του βάρους των σταφυλιών που συλλέγονται σε μεγάλες δεξαμενές ή με μηχανές. Σε αυτή την περίπτωση, θα πρέπει να υπάρχουν τουλάχιστον δύο πιεστήρια, ένα για τα λευκά σταφύλια και ένα για τα μαύρα (ή κόκκινα) σταφύλια.</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 sz="1200" kern="1200" dirty="0">
                <a:solidFill>
                  <a:schemeClr val="tx1"/>
                </a:solidFill>
                <a:effectLst/>
                <a:latin typeface="+mn-lt"/>
                <a:ea typeface="+mn-ea"/>
                <a:cs typeface="+mn-cs"/>
              </a:rPr>
              <a:t>Το αποστακτήριο: ορισμένα οινοποιεία παράγουν επίσης οινοπνευματώδη ποτά όπως </a:t>
            </a:r>
            <a:r>
              <a:rPr lang="el" sz="1200" kern="1200" dirty="0" err="1">
                <a:solidFill>
                  <a:schemeClr val="tx1"/>
                </a:solidFill>
                <a:effectLst/>
                <a:latin typeface="+mn-lt"/>
                <a:ea typeface="+mn-ea"/>
                <a:cs typeface="+mn-cs"/>
              </a:rPr>
              <a:t>ρακί </a:t>
            </a:r>
            <a:r>
              <a:rPr lang="el" sz="1200" kern="1200" dirty="0">
                <a:solidFill>
                  <a:schemeClr val="tx1"/>
                </a:solidFill>
                <a:effectLst/>
                <a:latin typeface="+mn-lt"/>
                <a:ea typeface="+mn-ea"/>
                <a:cs typeface="+mn-cs"/>
              </a:rPr>
              <a:t>ή ούζο. Αν ναι, συλλέγουν φλούδες από σταφύλια, τις βράζουν και στο τέλος τους προσθέτουν αλκοόλ.</a:t>
            </a:r>
            <a:endParaRPr lang="el-GR"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 sz="1200" kern="1200" dirty="0">
                <a:solidFill>
                  <a:schemeClr val="tx1"/>
                </a:solidFill>
                <a:effectLst/>
                <a:latin typeface="+mn-lt"/>
                <a:ea typeface="+mn-ea"/>
                <a:cs typeface="+mn-cs"/>
              </a:rPr>
              <a:t>Η/Οι αίθουσα/ες γευσιγνωσίας: σε περίπτωση που το οινοποιείο διοργανώνει τουριστικές δραστηριότητες, όπως οινογνωσίες ή γευσιγνωσία κρασιού.</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1609369-7FB2-43A2-AB37-2013A8FAED57}" type="slidenum">
              <a:rPr lang="el-GR" smtClean="0"/>
              <a:t>6</a:t>
            </a:fld>
            <a:endParaRPr lang="el-GR"/>
          </a:p>
        </p:txBody>
      </p:sp>
    </p:spTree>
    <p:extLst>
      <p:ext uri="{BB962C8B-B14F-4D97-AF65-F5344CB8AC3E}">
        <p14:creationId xmlns:p14="http://schemas.microsoft.com/office/powerpoint/2010/main" val="3033944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l-GR"/>
          </a:p>
        </p:txBody>
      </p:sp>
      <p:sp>
        <p:nvSpPr>
          <p:cNvPr id="4" name="Date Placeholder 3"/>
          <p:cNvSpPr>
            <a:spLocks noGrp="1"/>
          </p:cNvSpPr>
          <p:nvPr>
            <p:ph type="dt" sz="half" idx="10"/>
          </p:nvPr>
        </p:nvSpPr>
        <p:spPr/>
        <p:txBody>
          <a:bodyPr/>
          <a:lstStyle/>
          <a:p>
            <a:fld id="{944C19C2-BC9E-40AA-8940-AB551DC069C0}" type="datetimeFigureOut">
              <a:rPr lang="el-GR" smtClean="0"/>
              <a:t>28/12/2025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2857510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944C19C2-BC9E-40AA-8940-AB551DC069C0}" type="datetimeFigureOut">
              <a:rPr lang="el-GR" smtClean="0"/>
              <a:t>28/12/2025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4224970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944C19C2-BC9E-40AA-8940-AB551DC069C0}" type="datetimeFigureOut">
              <a:rPr lang="el-GR" smtClean="0"/>
              <a:t>28/12/2025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4166220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944C19C2-BC9E-40AA-8940-AB551DC069C0}" type="datetimeFigureOut">
              <a:rPr lang="el-GR" smtClean="0"/>
              <a:t>28/12/2025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1442043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4C19C2-BC9E-40AA-8940-AB551DC069C0}" type="datetimeFigureOut">
              <a:rPr lang="el-GR" smtClean="0"/>
              <a:t>28/12/2025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2846611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fld id="{944C19C2-BC9E-40AA-8940-AB551DC069C0}" type="datetimeFigureOut">
              <a:rPr lang="el-GR" smtClean="0"/>
              <a:t>28/12/2025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9092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fld id="{944C19C2-BC9E-40AA-8940-AB551DC069C0}" type="datetimeFigureOut">
              <a:rPr lang="el-GR" smtClean="0"/>
              <a:t>28/12/2025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2266381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fld id="{944C19C2-BC9E-40AA-8940-AB551DC069C0}" type="datetimeFigureOut">
              <a:rPr lang="el-GR" smtClean="0"/>
              <a:t>28/12/2025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2289487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4C19C2-BC9E-40AA-8940-AB551DC069C0}" type="datetimeFigureOut">
              <a:rPr lang="el-GR" smtClean="0"/>
              <a:t>28/12/2025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2970271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4C19C2-BC9E-40AA-8940-AB551DC069C0}" type="datetimeFigureOut">
              <a:rPr lang="el-GR" smtClean="0"/>
              <a:t>28/12/2025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4124411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4C19C2-BC9E-40AA-8940-AB551DC069C0}" type="datetimeFigureOut">
              <a:rPr lang="el-GR" smtClean="0"/>
              <a:t>28/12/2025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641559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C19C2-BC9E-40AA-8940-AB551DC069C0}" type="datetimeFigureOut">
              <a:rPr lang="el-GR" smtClean="0"/>
              <a:t>28/12/2025</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ACD93B-F032-492D-A530-2F3F3A8E03FC}" type="slidenum">
              <a:rPr lang="el-GR" smtClean="0"/>
              <a:t>‹#›</a:t>
            </a:fld>
            <a:endParaRPr lang="el-GR"/>
          </a:p>
        </p:txBody>
      </p:sp>
    </p:spTree>
    <p:extLst>
      <p:ext uri="{BB962C8B-B14F-4D97-AF65-F5344CB8AC3E}">
        <p14:creationId xmlns:p14="http://schemas.microsoft.com/office/powerpoint/2010/main" val="2456701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Desalination" TargetMode="External"/><Relationship Id="rId3" Type="http://schemas.openxmlformats.org/officeDocument/2006/relationships/hyperlink" Target="https://en.wikipedia.org/wiki/Therasia" TargetMode="External"/><Relationship Id="rId7" Type="http://schemas.openxmlformats.org/officeDocument/2006/relationships/hyperlink" Target="https://en.wikipedia.org/wiki/Christiana_Island"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hyperlink" Target="https://en.wikipedia.org/w/index.php?title=Aspronisi&amp;action=edit&amp;redlink=1" TargetMode="External"/><Relationship Id="rId5" Type="http://schemas.openxmlformats.org/officeDocument/2006/relationships/hyperlink" Target="https://en.wikipedia.org/w/index.php?title=Palaia_Kameni&amp;action=edit&amp;redlink=1" TargetMode="External"/><Relationship Id="rId10" Type="http://schemas.openxmlformats.org/officeDocument/2006/relationships/image" Target="../media/image2.jpeg"/><Relationship Id="rId4" Type="http://schemas.openxmlformats.org/officeDocument/2006/relationships/hyperlink" Target="https://en.wikipedia.org/wiki/Nea_Kameni" TargetMode="External"/><Relationship Id="rId9" Type="http://schemas.openxmlformats.org/officeDocument/2006/relationships/hyperlink" Target="http://s.kathimerini.gr/resources/2017-11/santorinideksia-thumb-large-1-thumb-large.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kathimerini.gr/resources/toolip/img/2017/11/18/s31_191117_santorinh.jpg"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6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9895" y="1274164"/>
            <a:ext cx="9144000" cy="1184221"/>
          </a:xfrm>
          <a:solidFill>
            <a:srgbClr val="CCD59C"/>
          </a:solidFill>
        </p:spPr>
        <p:txBody>
          <a:bodyPr>
            <a:noAutofit/>
          </a:bodyPr>
          <a:lstStyle/>
          <a:p>
            <a:br>
              <a:rPr lang="en-GB" sz="2400" dirty="0"/>
            </a:br>
            <a:br>
              <a:rPr lang="en-GB" sz="2400" dirty="0"/>
            </a:br>
            <a:br>
              <a:rPr lang="en-GB" sz="2400" dirty="0"/>
            </a:br>
            <a:br>
              <a:rPr lang="en-GB" sz="2400" dirty="0"/>
            </a:br>
            <a:br>
              <a:rPr lang="en-GB" sz="2400" dirty="0"/>
            </a:br>
            <a:br>
              <a:rPr lang="en-GB" sz="3600" dirty="0"/>
            </a:br>
            <a:r>
              <a:rPr lang="el" sz="3600" dirty="0"/>
              <a:t>Φυσική Κληρονομιά </a:t>
            </a:r>
            <a:br>
              <a:rPr lang="en-GB" sz="2400" dirty="0"/>
            </a:br>
            <a:r>
              <a:rPr lang="el" sz="2400" kern="100" dirty="0">
                <a:solidFill>
                  <a:srgbClr val="0E2841"/>
                </a:solidFill>
                <a:effectLst/>
                <a:latin typeface="Aptos" panose="020B0004020202020204" pitchFamily="34" charset="0"/>
                <a:ea typeface="Aptos" panose="020B0004020202020204" pitchFamily="34" charset="0"/>
                <a:cs typeface="Times New Roman" panose="02020603050405020304" pitchFamily="18" charset="0"/>
              </a:rPr>
              <a:t>Μια πρωτότυπη παρουσίαση που ετοιμάστηκε από το ΚΕΝΤΡΟ ΕΛΛΗΝΙΚΟΥ ΠΟΛΙΤΙΣΜΟΥ </a:t>
            </a:r>
            <a:r>
              <a:rPr lang="el" sz="2400" b="1" kern="100" dirty="0">
                <a:solidFill>
                  <a:schemeClr val="accent2">
                    <a:lumMod val="75000"/>
                  </a:schemeClr>
                </a:solidFill>
                <a:effectLst/>
                <a:latin typeface="Aptos" panose="020B0004020202020204" pitchFamily="34" charset="0"/>
                <a:ea typeface="Aptos" panose="020B0004020202020204" pitchFamily="34" charset="0"/>
                <a:cs typeface="Times New Roman" panose="02020603050405020304" pitchFamily="18" charset="0"/>
              </a:rPr>
              <a:t>VIP Project EU </a:t>
            </a:r>
            <a:r>
              <a:rPr lang="el" sz="2400" b="1" kern="100" dirty="0">
                <a:solidFill>
                  <a:schemeClr val="accent2">
                    <a:lumMod val="75000"/>
                  </a:schemeClr>
                </a:solidFill>
                <a:latin typeface="Aptos" panose="020B0004020202020204" pitchFamily="34" charset="0"/>
                <a:ea typeface="Aptos" panose="020B0004020202020204" pitchFamily="34" charset="0"/>
                <a:cs typeface="Times New Roman" panose="02020603050405020304" pitchFamily="18" charset="0"/>
              </a:rPr>
              <a:t>11</a:t>
            </a:r>
            <a:endParaRPr lang="el-GR" sz="2400" dirty="0"/>
          </a:p>
        </p:txBody>
      </p:sp>
    </p:spTree>
    <p:extLst>
      <p:ext uri="{BB962C8B-B14F-4D97-AF65-F5344CB8AC3E}">
        <p14:creationId xmlns:p14="http://schemas.microsoft.com/office/powerpoint/2010/main" val="1909149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 dirty="0"/>
              <a:t>ΔΗΜΟΓΡΑΦΙΚΑ &amp; ΦΥΣΗ</a:t>
            </a:r>
            <a:endParaRPr lang="el-GR" dirty="0"/>
          </a:p>
        </p:txBody>
      </p:sp>
      <p:sp>
        <p:nvSpPr>
          <p:cNvPr id="3" name="Θέση περιεχομένου 2"/>
          <p:cNvSpPr>
            <a:spLocks noGrp="1"/>
          </p:cNvSpPr>
          <p:nvPr>
            <p:ph sz="half" idx="1"/>
          </p:nvPr>
        </p:nvSpPr>
        <p:spPr>
          <a:xfrm>
            <a:off x="838200" y="1301858"/>
            <a:ext cx="5181600" cy="5284922"/>
          </a:xfrm>
        </p:spPr>
        <p:txBody>
          <a:bodyPr>
            <a:normAutofit fontScale="77500" lnSpcReduction="20000"/>
          </a:bodyPr>
          <a:lstStyle/>
          <a:p>
            <a:r>
              <a:rPr lang="el" sz="3100" dirty="0"/>
              <a:t>3 km </a:t>
            </a:r>
            <a:r>
              <a:rPr lang="el" sz="3100" baseline="30000" dirty="0"/>
              <a:t>2 </a:t>
            </a:r>
            <a:r>
              <a:rPr lang="el" sz="3100" dirty="0"/>
              <a:t>(28 </a:t>
            </a:r>
            <a:r>
              <a:rPr lang="el" sz="3100" dirty="0" err="1"/>
              <a:t>τετραγωνικά </a:t>
            </a:r>
            <a:r>
              <a:rPr lang="el" sz="3100" dirty="0"/>
              <a:t>μίλια) και πληθυσμό 15.550 κατοίκων (απογραφή του 2011)</a:t>
            </a:r>
          </a:p>
          <a:p>
            <a:r>
              <a:rPr lang="el" sz="3100" dirty="0"/>
              <a:t>Ο δήμος Σαντορίνης περιλαμβάνει τα κατοικημένα νησιά Σαντορίνη και </a:t>
            </a:r>
            <a:r>
              <a:rPr lang="el" sz="3100" dirty="0" err="1">
                <a:hlinkClick r:id="rId3" tooltip="Therasia"/>
              </a:rPr>
              <a:t>Θηρασία </a:t>
            </a:r>
            <a:r>
              <a:rPr lang="el" sz="3100" dirty="0"/>
              <a:t>και τα ακατοίκητα νησιά </a:t>
            </a:r>
            <a:r>
              <a:rPr lang="el" sz="3100" dirty="0" err="1">
                <a:hlinkClick r:id="rId4" tooltip="Nea Kameni"/>
              </a:rPr>
              <a:t>Νέα</a:t>
            </a:r>
            <a:r>
              <a:rPr lang="el" sz="3100" dirty="0">
                <a:hlinkClick r:id="rId4" tooltip="Nea Kameni"/>
              </a:rPr>
              <a:t> </a:t>
            </a:r>
            <a:r>
              <a:rPr lang="el" sz="3100" dirty="0" err="1">
                <a:hlinkClick r:id="rId4" tooltip="Nea Kameni"/>
              </a:rPr>
              <a:t>Καμένη </a:t>
            </a:r>
            <a:r>
              <a:rPr lang="el" sz="3100" dirty="0"/>
              <a:t>, </a:t>
            </a:r>
            <a:r>
              <a:rPr lang="el" sz="3100" dirty="0" err="1">
                <a:hlinkClick r:id="rId5" tooltip="Palaia Kameni (page does not exist)"/>
              </a:rPr>
              <a:t>Παλαιά</a:t>
            </a:r>
            <a:r>
              <a:rPr lang="el" sz="3100" dirty="0">
                <a:hlinkClick r:id="rId5" tooltip="Palaia Kameni (page does not exist)"/>
              </a:rPr>
              <a:t> </a:t>
            </a:r>
            <a:r>
              <a:rPr lang="el" sz="3100" dirty="0" err="1">
                <a:hlinkClick r:id="rId5" tooltip="Palaia Kameni (page does not exist)"/>
              </a:rPr>
              <a:t>Καμένη </a:t>
            </a:r>
            <a:r>
              <a:rPr lang="el" sz="3100" dirty="0"/>
              <a:t>, </a:t>
            </a:r>
            <a:r>
              <a:rPr lang="el" sz="3100" dirty="0" err="1">
                <a:hlinkClick r:id="rId6" tooltip="Aspronisi (page does not exist)"/>
              </a:rPr>
              <a:t>Ασπρονήσι </a:t>
            </a:r>
            <a:r>
              <a:rPr lang="el" sz="3100" dirty="0"/>
              <a:t>, και </a:t>
            </a:r>
            <a:r>
              <a:rPr lang="el" sz="3100" dirty="0">
                <a:hlinkClick r:id="rId7" tooltip="Christiana Island"/>
              </a:rPr>
              <a:t>Χριστιάνα </a:t>
            </a:r>
            <a:r>
              <a:rPr lang="el" sz="3100" dirty="0"/>
              <a:t>. Η συνολική έκταση είναι 90.623 km </a:t>
            </a:r>
            <a:r>
              <a:rPr lang="el" sz="3100" baseline="30000" dirty="0"/>
              <a:t>2</a:t>
            </a:r>
          </a:p>
          <a:p>
            <a:pPr marL="0" indent="0">
              <a:buNone/>
            </a:pPr>
            <a:r>
              <a:rPr lang="el" sz="3100" dirty="0"/>
              <a:t>(34.990 </a:t>
            </a:r>
            <a:r>
              <a:rPr lang="el" sz="3100" dirty="0" err="1"/>
              <a:t>τετραγωνικά </a:t>
            </a:r>
            <a:r>
              <a:rPr lang="el" sz="3100" dirty="0"/>
              <a:t>μίλια)</a:t>
            </a:r>
          </a:p>
          <a:p>
            <a:r>
              <a:rPr lang="el" sz="3100" dirty="0"/>
              <a:t>χωρίς ποτάμια - οι ντόπιοι της δεκαετίας του 1990 γέμιζαν δεξαμενές νερού</a:t>
            </a:r>
          </a:p>
          <a:p>
            <a:r>
              <a:rPr lang="el" sz="3100" dirty="0"/>
              <a:t>Τα τελευταία χρόνια, τρεις μονάδες </a:t>
            </a:r>
            <a:r>
              <a:rPr lang="el" sz="3100" dirty="0">
                <a:hlinkClick r:id="rId8" tooltip="Desalination"/>
              </a:rPr>
              <a:t>αφαλάτωσης </a:t>
            </a:r>
            <a:r>
              <a:rPr lang="el" sz="3100" dirty="0"/>
              <a:t>έχουν παράσχει τρεχούμενο αλλά μη πόσιμο νερό στα περισσότερα σπίτια.</a:t>
            </a:r>
          </a:p>
          <a:p>
            <a:endParaRPr lang="el-GR" dirty="0"/>
          </a:p>
        </p:txBody>
      </p:sp>
      <p:pic>
        <p:nvPicPr>
          <p:cNvPr id="5" name="Θέση περιεχομένου 4" descr="santorinideksia-thumb-large-1">
            <a:hlinkClick r:id="rId9"/>
          </p:cNvPr>
          <p:cNvPicPr>
            <a:picLocks noGrp="1"/>
          </p:cNvPicPr>
          <p:nvPr>
            <p:ph sz="half" idx="2"/>
          </p:nvPr>
        </p:nvPicPr>
        <p:blipFill>
          <a:blip r:embed="rId10">
            <a:extLst>
              <a:ext uri="{28A0092B-C50C-407E-A947-70E740481C1C}">
                <a14:useLocalDpi xmlns:a14="http://schemas.microsoft.com/office/drawing/2010/main" val="0"/>
              </a:ext>
            </a:extLst>
          </a:blip>
          <a:srcRect/>
          <a:stretch>
            <a:fillRect/>
          </a:stretch>
        </p:blipFill>
        <p:spPr bwMode="auto">
          <a:xfrm>
            <a:off x="6172200" y="1690688"/>
            <a:ext cx="6019800" cy="4710112"/>
          </a:xfrm>
          <a:prstGeom prst="rect">
            <a:avLst/>
          </a:prstGeom>
          <a:noFill/>
          <a:ln>
            <a:noFill/>
          </a:ln>
        </p:spPr>
      </p:pic>
    </p:spTree>
    <p:extLst>
      <p:ext uri="{BB962C8B-B14F-4D97-AF65-F5344CB8AC3E}">
        <p14:creationId xmlns:p14="http://schemas.microsoft.com/office/powerpoint/2010/main" val="3566267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 dirty="0"/>
              <a:t>ΦΥΣΗ ΠΟΥ Επηρεάζεται</a:t>
            </a:r>
            <a:endParaRPr lang="el-GR" dirty="0"/>
          </a:p>
        </p:txBody>
      </p:sp>
      <p:sp>
        <p:nvSpPr>
          <p:cNvPr id="3" name="Θέση περιεχομένου 2"/>
          <p:cNvSpPr>
            <a:spLocks noGrp="1"/>
          </p:cNvSpPr>
          <p:nvPr>
            <p:ph sz="half" idx="1"/>
          </p:nvPr>
        </p:nvSpPr>
        <p:spPr>
          <a:xfrm>
            <a:off x="838200" y="1239864"/>
            <a:ext cx="5095461" cy="5521153"/>
          </a:xfrm>
        </p:spPr>
        <p:txBody>
          <a:bodyPr>
            <a:normAutofit fontScale="77500" lnSpcReduction="20000"/>
          </a:bodyPr>
          <a:lstStyle/>
          <a:p>
            <a:r>
              <a:rPr lang="el" dirty="0"/>
              <a:t>12.000 άτομα/ημέρα από τα κρουαζιερόπλοια μέχρι το 2017</a:t>
            </a:r>
          </a:p>
          <a:p>
            <a:r>
              <a:rPr lang="el" dirty="0"/>
              <a:t>Το 2016 συνολικά 783.893 από κρουαζιερόπλοια</a:t>
            </a:r>
          </a:p>
          <a:p>
            <a:r>
              <a:rPr lang="el" dirty="0"/>
              <a:t>επιπλέον 2000 / ημέρα από την Κρήτη</a:t>
            </a:r>
          </a:p>
          <a:p>
            <a:r>
              <a:rPr lang="el" dirty="0"/>
              <a:t>509.000.000 ευρώ από κρουαζιερόπλοια στην Ελλάδα--&gt; 43,7 εκατ. προς Σαντορίνη (2016)</a:t>
            </a:r>
          </a:p>
          <a:p>
            <a:r>
              <a:rPr lang="el" dirty="0"/>
              <a:t>Αλλά 55,8 ευρώ/ημέρα/επιβάτη (97,9 ευρώ/ημέρα/επιβάτη σε άλλα λιμάνια της Ελλάδας)</a:t>
            </a:r>
          </a:p>
          <a:p>
            <a:r>
              <a:rPr lang="el" dirty="0"/>
              <a:t>Σκάφη και λεωφορεία για να επισκεφθούν το νησί</a:t>
            </a:r>
          </a:p>
          <a:p>
            <a:r>
              <a:rPr lang="el" dirty="0"/>
              <a:t>1000 λεωφορεία και αυτοκίνητα προς ενοικίαση</a:t>
            </a:r>
          </a:p>
          <a:p>
            <a:r>
              <a:rPr lang="el" dirty="0"/>
              <a:t>Πανεπιστημιακό Αστεροσκοπείο Αιγαίου: από 3.755 σπίτια το 1971 σε 13.528 το 2011.</a:t>
            </a:r>
            <a:endParaRPr lang="en-US" dirty="0"/>
          </a:p>
          <a:p>
            <a:endParaRPr lang="el-GR" dirty="0"/>
          </a:p>
        </p:txBody>
      </p:sp>
      <p:pic>
        <p:nvPicPr>
          <p:cNvPr id="5" name="Θέση περιεχομένου 4" descr="http://s.kathimerini.gr/resources/toolip/img/2017/11/18/s31_191117_santorinh.jpg">
            <a:hlinkClick r:id="rId2" tgtFrame="&quot;_blank&quot;"/>
          </p:cNvPr>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549886" y="124690"/>
            <a:ext cx="5642113" cy="6636327"/>
          </a:xfrm>
          <a:prstGeom prst="rect">
            <a:avLst/>
          </a:prstGeom>
          <a:noFill/>
          <a:ln>
            <a:noFill/>
          </a:ln>
        </p:spPr>
      </p:pic>
    </p:spTree>
    <p:extLst>
      <p:ext uri="{BB962C8B-B14F-4D97-AF65-F5344CB8AC3E}">
        <p14:creationId xmlns:p14="http://schemas.microsoft.com/office/powerpoint/2010/main" val="1022134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 dirty="0"/>
              <a:t>Ξενοδοχεία-κατοικίες</a:t>
            </a:r>
            <a:endParaRPr lang="el-GR" dirty="0"/>
          </a:p>
        </p:txBody>
      </p:sp>
      <p:sp>
        <p:nvSpPr>
          <p:cNvPr id="4" name="Θέση περιεχομένου 3"/>
          <p:cNvSpPr>
            <a:spLocks noGrp="1"/>
          </p:cNvSpPr>
          <p:nvPr>
            <p:ph sz="half" idx="2"/>
          </p:nvPr>
        </p:nvSpPr>
        <p:spPr>
          <a:xfrm>
            <a:off x="6172200" y="834888"/>
            <a:ext cx="5181600" cy="6023112"/>
          </a:xfrm>
        </p:spPr>
        <p:txBody>
          <a:bodyPr>
            <a:normAutofit fontScale="92500" lnSpcReduction="10000"/>
          </a:bodyPr>
          <a:lstStyle/>
          <a:p>
            <a:r>
              <a:rPr lang="el" dirty="0"/>
              <a:t>60.000 κλίνες, εκ των οποίων 12.500 σε ξενοδοχεία, 23.000 σε πανσιόν και διαμερίσματα</a:t>
            </a:r>
          </a:p>
          <a:p>
            <a:r>
              <a:rPr lang="el" dirty="0"/>
              <a:t>5 εκατομμύρια διανυκτερεύσεις κάθε χρόνο για 2,3 εκατομμύρια τουρίστες</a:t>
            </a:r>
          </a:p>
          <a:p>
            <a:r>
              <a:rPr lang="el" dirty="0"/>
              <a:t>Η Ελλάδα είναι ο τρίτος πιο δημοφιλής προορισμός για κρουαζιερόπλοια στη Μεσόγειο</a:t>
            </a:r>
          </a:p>
          <a:p>
            <a:r>
              <a:rPr lang="el" dirty="0"/>
              <a:t>Το 11%  και περισσότερο του νησιού είναι πλέον χτισμένο</a:t>
            </a:r>
          </a:p>
          <a:p>
            <a:r>
              <a:rPr lang="el" dirty="0"/>
              <a:t>Μια βίλα λαξευμένη στους απόκρημνους βράχους με θέα στην ηφαιστειακή καλντέρα μπορεί να κοστίσει 5.000-12.000 ευρώ τη βραδιά.</a:t>
            </a:r>
            <a:endParaRPr lang="en-US" dirty="0"/>
          </a:p>
          <a:p>
            <a:endParaRPr lang="en-US" dirty="0"/>
          </a:p>
          <a:p>
            <a:endParaRPr lang="el-GR" dirty="0"/>
          </a:p>
        </p:txBody>
      </p:sp>
      <p:pic>
        <p:nvPicPr>
          <p:cNvPr id="2050" name="Picture 2" descr="ÎÏÎ¿ÏÎ­Î»ÎµÏÎ¼Î± ÎµÎ¹ÎºÏÎ½Î±Ï Î³Î¹Î± santorini economy"/>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690688"/>
            <a:ext cx="6172200" cy="516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35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 dirty="0"/>
              <a:t>Ανακύκλωση;</a:t>
            </a:r>
            <a:endParaRPr lang="el-GR" dirty="0"/>
          </a:p>
        </p:txBody>
      </p:sp>
      <p:sp>
        <p:nvSpPr>
          <p:cNvPr id="3" name="Θέση περιεχομένου 2"/>
          <p:cNvSpPr>
            <a:spLocks noGrp="1"/>
          </p:cNvSpPr>
          <p:nvPr>
            <p:ph sz="half" idx="1"/>
          </p:nvPr>
        </p:nvSpPr>
        <p:spPr/>
        <p:txBody>
          <a:bodyPr/>
          <a:lstStyle/>
          <a:p>
            <a:r>
              <a:rPr lang="el" dirty="0"/>
              <a:t>Σκουπίδια/δεν υπάρχει  ανακύκλωση</a:t>
            </a:r>
          </a:p>
          <a:p>
            <a:r>
              <a:rPr lang="el" dirty="0"/>
              <a:t>3 εγκαταστάσεις βιολογικού καθαρισμού των υδάτων - δεν επαρκούν</a:t>
            </a:r>
          </a:p>
          <a:p>
            <a:r>
              <a:rPr lang="el" dirty="0"/>
              <a:t>Προβλήματα με το ηλεκτρικό ρεύμα/το διαδίκτυο</a:t>
            </a:r>
          </a:p>
          <a:p>
            <a:endParaRPr lang="en-US" dirty="0"/>
          </a:p>
          <a:p>
            <a:endParaRPr lang="el-GR" dirty="0"/>
          </a:p>
        </p:txBody>
      </p:sp>
      <p:pic>
        <p:nvPicPr>
          <p:cNvPr id="4098" name="Picture 2" descr="ÎÏÎ¿ÏÎ­Î»ÎµÏÎ¼Î± ÎµÎ¹ÎºÏÎ½Î±Ï Î³Î¹Î± garbage santorini"/>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24330" y="0"/>
            <a:ext cx="621527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5170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77577" y="56573"/>
            <a:ext cx="4949371" cy="1460500"/>
          </a:xfrm>
          <a:solidFill>
            <a:srgbClr val="A0DADE"/>
          </a:solidFill>
        </p:spPr>
        <p:txBody>
          <a:bodyPr>
            <a:normAutofit/>
          </a:bodyPr>
          <a:lstStyle/>
          <a:p>
            <a:r>
              <a:rPr lang="el" sz="7200" b="1" dirty="0"/>
              <a:t>ΟΙΝΟΠΟΙΕΙΑ</a:t>
            </a:r>
            <a:endParaRPr lang="el-GR" sz="7200" b="1" dirty="0"/>
          </a:p>
        </p:txBody>
      </p:sp>
      <p:sp>
        <p:nvSpPr>
          <p:cNvPr id="3" name="Content Placeholder 2"/>
          <p:cNvSpPr>
            <a:spLocks noGrp="1"/>
          </p:cNvSpPr>
          <p:nvPr>
            <p:ph idx="1"/>
          </p:nvPr>
        </p:nvSpPr>
        <p:spPr>
          <a:xfrm>
            <a:off x="6977577" y="1330037"/>
            <a:ext cx="5214423" cy="3838698"/>
          </a:xfrm>
          <a:solidFill>
            <a:srgbClr val="A0DADE"/>
          </a:solidFill>
        </p:spPr>
        <p:txBody>
          <a:bodyPr>
            <a:normAutofit lnSpcReduction="10000"/>
          </a:bodyPr>
          <a:lstStyle/>
          <a:p>
            <a:r>
              <a:rPr lang="el"/>
              <a:t>Ο </a:t>
            </a:r>
            <a:r>
              <a:rPr lang="el" dirty="0" err="1"/>
              <a:t>Βενετσάνος </a:t>
            </a:r>
            <a:r>
              <a:rPr lang="el" dirty="0"/>
              <a:t>ξεκίνησε τη βιομηχανική παραγωγή του κρασιού</a:t>
            </a:r>
          </a:p>
          <a:p>
            <a:r>
              <a:rPr lang="el" dirty="0"/>
              <a:t>Τη δεκαετία του 1980 </a:t>
            </a:r>
            <a:r>
              <a:rPr lang="el" dirty="0" err="1"/>
              <a:t>ο Γιάννης</a:t>
            </a:r>
            <a:r>
              <a:rPr lang="el" dirty="0"/>
              <a:t> </a:t>
            </a:r>
            <a:r>
              <a:rPr lang="el" dirty="0" err="1"/>
              <a:t>Ο Μπουτάρης </a:t>
            </a:r>
            <a:r>
              <a:rPr lang="el" dirty="0"/>
              <a:t>ξεκίνησε την κατασκευή ενός υπερσύγχρονου οινοποιείου</a:t>
            </a:r>
          </a:p>
          <a:p>
            <a:r>
              <a:rPr lang="el" dirty="0"/>
              <a:t>Τα παραδοσιακά οινοποιεία </a:t>
            </a:r>
            <a:r>
              <a:rPr lang="el" dirty="0" err="1"/>
              <a:t>της Σαντορίνης </a:t>
            </a:r>
            <a:r>
              <a:rPr lang="el" dirty="0"/>
              <a:t>σχηματίζονται από τους αμπελώνες και την </a:t>
            </a:r>
            <a:r>
              <a:rPr lang="el" dirty="0" err="1"/>
              <a:t>κάναβα</a:t>
            </a:r>
            <a:r>
              <a:rPr lang="el" dirty="0"/>
              <a:t> </a:t>
            </a:r>
            <a:endParaRPr lang="el-GR" dirty="0"/>
          </a:p>
        </p:txBody>
      </p:sp>
    </p:spTree>
    <p:extLst>
      <p:ext uri="{BB962C8B-B14F-4D97-AF65-F5344CB8AC3E}">
        <p14:creationId xmlns:p14="http://schemas.microsoft.com/office/powerpoint/2010/main" val="36354322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616</TotalTime>
  <Words>854</Words>
  <Application>Microsoft Office PowerPoint</Application>
  <PresentationFormat>Widescreen</PresentationFormat>
  <Paragraphs>41</Paragraphs>
  <Slides>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Aptos</vt:lpstr>
      <vt:lpstr>Arial</vt:lpstr>
      <vt:lpstr>Calibri</vt:lpstr>
      <vt:lpstr>Calibri Light</vt:lpstr>
      <vt:lpstr>Office Theme</vt:lpstr>
      <vt:lpstr>      Φυσική Κληρονομιά  Μια πρωτότυπη παρουσίαση που ετοιμάστηκε από το ΚΕΝΤΡΟ ΕΛΛΗΝΙΚΟΥ ΠΟΛΙΤΙΣΜΟΥ VIP Project EU 11</vt:lpstr>
      <vt:lpstr>ΔΗΜΟΓΡΑΦΙΚΑ &amp; ΦΥΣΗ</vt:lpstr>
      <vt:lpstr>ΦΥΣΗ ΠΟΥ Επηρεάζεται</vt:lpstr>
      <vt:lpstr>Ξενοδοχεία-κατοικίες</vt:lpstr>
      <vt:lpstr>Ανακύκλωση;</vt:lpstr>
      <vt:lpstr>ΟΙΝΟΠΟΙΕΙΑ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SANTORINI’S PRODUCTS</dc:title>
  <dc:creator>HCC-2</dc:creator>
  <cp:lastModifiedBy>Ifigenia Georgiadou</cp:lastModifiedBy>
  <cp:revision>38</cp:revision>
  <cp:lastPrinted>2018-03-28T09:30:28Z</cp:lastPrinted>
  <dcterms:created xsi:type="dcterms:W3CDTF">2017-05-10T07:56:20Z</dcterms:created>
  <dcterms:modified xsi:type="dcterms:W3CDTF">2025-12-28T21:05:45Z</dcterms:modified>
</cp:coreProperties>
</file>