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63" r:id="rId3"/>
    <p:sldId id="259" r:id="rId4"/>
    <p:sldId id="260" r:id="rId5"/>
    <p:sldId id="265" r:id="rId6"/>
    <p:sldId id="261" r:id="rId7"/>
    <p:sldId id="262" r:id="rId8"/>
    <p:sldId id="258" r:id="rId9"/>
  </p:sldIdLst>
  <p:sldSz cx="12192000" cy="6858000"/>
  <p:notesSz cx="6797675" cy="9926638"/>
  <p:defaultTextStyle>
    <a:defPPr>
      <a:defRPr lang="e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59C"/>
    <a:srgbClr val="65B4C0"/>
    <a:srgbClr val="617B98"/>
    <a:srgbClr val="A0DA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033" autoAdjust="0"/>
  </p:normalViewPr>
  <p:slideViewPr>
    <p:cSldViewPr snapToGrid="0" showGuides="1">
      <p:cViewPr varScale="1">
        <p:scale>
          <a:sx n="78" d="100"/>
          <a:sy n="78" d="100"/>
        </p:scale>
        <p:origin x="850"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496D74C-0283-472F-B96C-F43A48D556F6}" type="datetimeFigureOut">
              <a:rPr lang="el-GR" smtClean="0"/>
              <a:t>28/12/2025</a:t>
            </a:fld>
            <a:endParaRPr lang="el-GR"/>
          </a:p>
        </p:txBody>
      </p:sp>
      <p:sp>
        <p:nvSpPr>
          <p:cNvPr id="4" name="Θέση υποσέλιδου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B4BBF93-FEB7-43A3-BE3C-30C948FD70B9}" type="slidenum">
              <a:rPr lang="el-GR" smtClean="0"/>
              <a:t>‹#›</a:t>
            </a:fld>
            <a:endParaRPr lang="el-GR"/>
          </a:p>
        </p:txBody>
      </p:sp>
    </p:spTree>
    <p:extLst>
      <p:ext uri="{BB962C8B-B14F-4D97-AF65-F5344CB8AC3E}">
        <p14:creationId xmlns:p14="http://schemas.microsoft.com/office/powerpoint/2010/main" val="1501727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B3B45F2-D8BA-488A-960F-38303576D81D}" type="datetimeFigureOut">
              <a:rPr lang="el-GR" smtClean="0"/>
              <a:t>28/12/2025</a:t>
            </a:fld>
            <a:endParaRPr lang="el-GR"/>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1609369-7FB2-43A2-AB37-2013A8FAED57}" type="slidenum">
              <a:rPr lang="el-GR" smtClean="0"/>
              <a:t>‹#›</a:t>
            </a:fld>
            <a:endParaRPr lang="el-GR"/>
          </a:p>
        </p:txBody>
      </p:sp>
    </p:spTree>
    <p:extLst>
      <p:ext uri="{BB962C8B-B14F-4D97-AF65-F5344CB8AC3E}">
        <p14:creationId xmlns:p14="http://schemas.microsoft.com/office/powerpoint/2010/main" val="2381583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609369-7FB2-43A2-AB37-2013A8FAED57}" type="slidenum">
              <a:rPr lang="el-GR" smtClean="0"/>
              <a:t>1</a:t>
            </a:fld>
            <a:endParaRPr lang="el-GR"/>
          </a:p>
        </p:txBody>
      </p:sp>
    </p:spTree>
    <p:extLst>
      <p:ext uri="{BB962C8B-B14F-4D97-AF65-F5344CB8AC3E}">
        <p14:creationId xmlns:p14="http://schemas.microsoft.com/office/powerpoint/2010/main" val="2746674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Η ηφαιστειακή έκρηξη σχημάτισε ένα έδαφος μοναδικής υφής που περιλαμβάνει λάβα, ηφαιστειακή τέφρα και ελαφριά πέτρα. Αυτή η ιδιαίτερη σύνθεση γεννά σταφύλια με ιδιαίτερο γευστικό προφίλ, φιλοξενεί αμπέλια χαμηλής απόδοσης και λειτουργεί ως φυσική ασπίδα από ασθένειες. Ο αμπελώνας στη Σαντορίνη είναι αυτοριζωμένος, καθώς δεν επηρεάστηκε ποτέ από τη </a:t>
            </a:r>
            <a:r>
              <a:rPr lang="el" sz="1200" kern="1200" dirty="0" err="1">
                <a:solidFill>
                  <a:schemeClr val="tx1"/>
                </a:solidFill>
                <a:effectLst/>
                <a:latin typeface="+mn-lt"/>
                <a:ea typeface="+mn-ea"/>
                <a:cs typeface="+mn-cs"/>
              </a:rPr>
              <a:t>φυλλοξήρα </a:t>
            </a:r>
            <a:r>
              <a:rPr lang="el" sz="1200" kern="1200" dirty="0">
                <a:solidFill>
                  <a:schemeClr val="tx1"/>
                </a:solidFill>
                <a:effectLst/>
                <a:latin typeface="+mn-lt"/>
                <a:ea typeface="+mn-ea"/>
                <a:cs typeface="+mn-cs"/>
              </a:rPr>
              <a:t>, χάρη στην έλλειψη αργίλου στο έδαφος.</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άνυδρη γη και το ηφαιστειακό έδαφος της Σαντορίνης δίνουν μια υπέροχη γεύση σε όλα τα γεωργικά προϊόντα του νησιού. Σε αυτή τη σκοτεινή και άνυδρη γη, δεν θα περίμενε κανείς να φυτρώσει τίποτα, αλλά κάποιες ξεχωριστές καλλιέργειες είναι καρποφόρες. Ο σεισμός ήταν καταστροφικός για τη Σαντορίνη, αλλά ήταν η σωτηρία των αμπελώνων, των ντοματών και των καλλιεργειών φάβας.</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Το έδαφος ηφαιστειακής προέλευσης έχει ελάχιστη ποσότητα οργανικής ύλης και είναι φτωχό σε θρεπτικά συστατικά.</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ελαφρόπετρα παγιδεύει την υγρασία κατά τη διάρκεια της νύχτας και των πρώτων πρωινών ωρών. Λειτουργεί ως δεξαμενή νερού, αρχικά αποθηκεύοντας νερό και στη συνέχεια διανέμοντας την απαραίτητη ποσότητα νερού στους αμπελώνες. </a:t>
            </a:r>
            <a:br>
              <a:rPr lang="en-GB" sz="1200" kern="1200" dirty="0">
                <a:solidFill>
                  <a:schemeClr val="tx1"/>
                </a:solidFill>
                <a:effectLst/>
                <a:latin typeface="+mn-lt"/>
                <a:ea typeface="+mn-ea"/>
                <a:cs typeface="+mn-cs"/>
              </a:rPr>
            </a:br>
            <a:r>
              <a:rPr lang="el" sz="1200" kern="1200" dirty="0">
                <a:solidFill>
                  <a:schemeClr val="tx1"/>
                </a:solidFill>
                <a:effectLst/>
                <a:latin typeface="+mn-lt"/>
                <a:ea typeface="+mn-ea"/>
                <a:cs typeface="+mn-cs"/>
              </a:rPr>
              <a:t>Το ιδιαίτερα ζεστό και ξηρό κλίμα του νησιού σε συνδυασμό με το ηφαιστειακό έδαφος εμποδίζει την ανάπτυξη ασθενειών. Για παράδειγμα, </a:t>
            </a:r>
            <a:r>
              <a:rPr lang="el" sz="1200" kern="1200" dirty="0" err="1">
                <a:solidFill>
                  <a:schemeClr val="tx1"/>
                </a:solidFill>
                <a:effectLst/>
                <a:latin typeface="+mn-lt"/>
                <a:ea typeface="+mn-ea"/>
                <a:cs typeface="+mn-cs"/>
              </a:rPr>
              <a:t>η φυλλοξήρα </a:t>
            </a:r>
            <a:r>
              <a:rPr lang="el" sz="1200" kern="1200" dirty="0">
                <a:solidFill>
                  <a:schemeClr val="tx1"/>
                </a:solidFill>
                <a:effectLst/>
                <a:latin typeface="+mn-lt"/>
                <a:ea typeface="+mn-ea"/>
                <a:cs typeface="+mn-cs"/>
              </a:rPr>
              <a:t>, ένα έντομο που μαστίζει όλους τους αμπελώνες του πλανήτη, δεν κατάφερε να επιβιώσει στο κλίμα της Σαντορίνης. </a:t>
            </a:r>
            <a:br>
              <a:rPr lang="en-GB" sz="1200" kern="1200" dirty="0">
                <a:solidFill>
                  <a:schemeClr val="tx1"/>
                </a:solidFill>
                <a:effectLst/>
                <a:latin typeface="+mn-lt"/>
                <a:ea typeface="+mn-ea"/>
                <a:cs typeface="+mn-cs"/>
              </a:rPr>
            </a:br>
            <a:r>
              <a:rPr lang="el" sz="1200" kern="1200" dirty="0">
                <a:solidFill>
                  <a:schemeClr val="tx1"/>
                </a:solidFill>
                <a:effectLst/>
                <a:latin typeface="+mn-lt"/>
                <a:ea typeface="+mn-ea"/>
                <a:cs typeface="+mn-cs"/>
              </a:rPr>
              <a:t>Είναι πλούσια σε τέφρα, θείο, πορσελάνη και σίδηρο.</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Παρά τα πλεονεκτήματα αυτά, οι συνθήκες καλλιέργειας στη Σαντορίνη δυσκολεύουν περισσότερο λόγω της έλλειψης βροχής, με μέσο όρο μόνο 400 χιλιοστά ετησίως. Οι βροχές πέφτουν κυρίως τον χειμώνα και διαπερνούν το πορώδες έδαφος και τα πετρώματα, συγκεντρώνονται βαθιά στη γη, όπου παραμένουν μέχρι η ζέστη του καλοκαιριού να τις τραβήξει κοντά στην επιφάνεια για να θρέψουν τα αμπέλια. Η μόνη άλλη πηγή νερού που διατίθεται προέρχεται από τη θαλάσσια ομίχλη που τυλίγει το νησί τη νύχτα λόγω της αντίδρασης του ενεργού ηφαιστείου με τη θάλασσα που το περιβάλλει.</a:t>
            </a:r>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t>2</a:t>
            </a:fld>
            <a:endParaRPr lang="el-GR"/>
          </a:p>
        </p:txBody>
      </p:sp>
    </p:spTree>
    <p:extLst>
      <p:ext uri="{BB962C8B-B14F-4D97-AF65-F5344CB8AC3E}">
        <p14:creationId xmlns:p14="http://schemas.microsoft.com/office/powerpoint/2010/main" val="3974976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Η κάππαρη είναι ένα φυτό που απαιτεί ελάχιστη φροντίδα και δεν του αρέσει να καλλιεργείται σε χωράφια, κοντά σε πόλεις ή σε καλό έδαφος. Με μια γεύση από την αλμυρή θάλασσα, φύεται στις βραχώδεις πλαγιές της καλντέρας της Σαντορίνης και κοντά στα ξερολιθικά τείχη που έχουν κατασκευαστεί από αγρότες για να περιορίσουν τη διάβρωση του εδάφους. Τα μπουμπούκια και τα φύλλα συλλέγονται από τα τέλη Ιουνίου έως τα τέλη Αυγούστου, αποθηκεύονται σε βάζα με άλμη και χρησιμοποιούνται σε σαλάτες ή πικάντικες σάλτσες. Στην παραδοσιακή κουζίνα </a:t>
            </a:r>
            <a:r>
              <a:rPr lang="el" sz="1200" kern="1200" dirty="0" err="1">
                <a:solidFill>
                  <a:schemeClr val="tx1"/>
                </a:solidFill>
                <a:effectLst/>
                <a:latin typeface="+mn-lt"/>
                <a:ea typeface="+mn-ea"/>
                <a:cs typeface="+mn-cs"/>
              </a:rPr>
              <a:t>της Σαντορίνης </a:t>
            </a:r>
            <a:r>
              <a:rPr lang="el" sz="1200" kern="1200" dirty="0">
                <a:solidFill>
                  <a:schemeClr val="tx1"/>
                </a:solidFill>
                <a:effectLst/>
                <a:latin typeface="+mn-lt"/>
                <a:ea typeface="+mn-ea"/>
                <a:cs typeface="+mn-cs"/>
              </a:rPr>
              <a:t>, χρησιμοποιούνται επίσης σε σάλτσα φάβας, δίνοντάς της μια ωραία ξινή γεύση, και σερβίρονται μαζί με τραγανές, τηγανητές μπάλες φάβας.</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διαθεσιμότητα της κάπαρης είναι επίσης περιορισμένη. Το φυτό κάπαρη δεν καλλιεργείται, αλλά μπορεί να βρεθεί μόνο στην άγρια φύση, φύτρωντας πάνω στα απόκρημνα βράχια του νησιού και σε άλλα απίθανα μέρη. Λέγεται ότι τα μυρμήγκια μεταφέρουν τους σπόρους της στις χειμερινές φωλιές τους, έτσι ώστε, ένα χρόνο αργότερα, να ξεφυτρώνει ένας νέος θάμνος κάπαρης. Οι αγρότες και οι μάγειρες των νοικοκυριών πηγαίνουν στις βραχώδεις εκτάσεις στα τέλη Απριλίου για να μαζέψουν τα μπουμπούκια και τυχόν φύλλα.</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περιορισμένη παραγωγή τους και </a:t>
            </a:r>
            <a:r>
              <a:rPr lang="el" sz="1200" kern="1200" dirty="0" err="1">
                <a:solidFill>
                  <a:schemeClr val="tx1"/>
                </a:solidFill>
                <a:effectLst/>
                <a:latin typeface="+mn-lt"/>
                <a:ea typeface="+mn-ea"/>
                <a:cs typeface="+mn-cs"/>
              </a:rPr>
              <a:t>η απαιτητική σε εργασία </a:t>
            </a:r>
            <a:r>
              <a:rPr lang="el" sz="1200" kern="1200" dirty="0">
                <a:solidFill>
                  <a:schemeClr val="tx1"/>
                </a:solidFill>
                <a:effectLst/>
                <a:latin typeface="+mn-lt"/>
                <a:ea typeface="+mn-ea"/>
                <a:cs typeface="+mn-cs"/>
              </a:rPr>
              <a:t>συγκομιδή τα καθιστούν μια ακριβή λιχουδιά, αλλά η </a:t>
            </a:r>
            <a:r>
              <a:rPr lang="el" sz="1200" kern="1200" dirty="0" err="1">
                <a:solidFill>
                  <a:schemeClr val="tx1"/>
                </a:solidFill>
                <a:effectLst/>
                <a:latin typeface="+mn-lt"/>
                <a:ea typeface="+mn-ea"/>
                <a:cs typeface="+mn-cs"/>
              </a:rPr>
              <a:t>γεύση τους </a:t>
            </a:r>
            <a:r>
              <a:rPr lang="el" sz="1200" kern="1200" dirty="0">
                <a:solidFill>
                  <a:schemeClr val="tx1"/>
                </a:solidFill>
                <a:effectLst/>
                <a:latin typeface="+mn-lt"/>
                <a:ea typeface="+mn-ea"/>
                <a:cs typeface="+mn-cs"/>
              </a:rPr>
              <a:t>είναι εξωπραγματική. Παρόλο που είναι ένα φυσικά αλμυρό προϊόν, λέγεται ότι η καλύτερη κάπαρη φυτρώνει στους λόφους, όχι δίπλα στη θάλασσα. Ολόκληρο το φυτό είναι βρώσιμο, από τα μικρά μπουμπούκια μέχρι τα φύλλα και τους βλαστούς. Τουρσί, ψημένα με λαχανικά ή πασπαλισμένα πάνω από μια κουταλιά πουρέ φάβας, προσφέρουν μια ενδιαφέρουσα, τραγανή υφή σε κάθε πιάτο και λειτουργούν ως καρύκευμα που προσδίδει στο φαγητό μια ευχάριστα πικρή γεύση.</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κάπαρη είναι πλούσια πηγή ασβεστίου, καλίου, μαγνησίου, νατρίου και ψευδαργύρου, καθώς και φλαβονοειδών. Θεωρείται ότι έχει θεραπευτικές ιδιότητες από την αρχαιότητα. Επίσης, ως ήπιο διουρητικό, χρησιμοποιείται για την καταπολέμηση της κατακράτησης υγρών και, πιθανώς λόγω των αντιφλεγμονωδών ιδιοτήτων της, ως παυσίπονο. Στο φυτό αποδίδονται επίσης αντιοξειδωτικές ιδιότητες.</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t>3</a:t>
            </a:fld>
            <a:endParaRPr lang="el-GR"/>
          </a:p>
        </p:txBody>
      </p:sp>
    </p:spTree>
    <p:extLst>
      <p:ext uri="{BB962C8B-B14F-4D97-AF65-F5344CB8AC3E}">
        <p14:creationId xmlns:p14="http://schemas.microsoft.com/office/powerpoint/2010/main" val="1586320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Η επιστημονική ονομασία αυτής της μοναδικής ντομάτας είναι </a:t>
            </a:r>
            <a:r>
              <a:rPr lang="el" sz="1200" kern="1200" dirty="0" err="1">
                <a:solidFill>
                  <a:schemeClr val="tx1"/>
                </a:solidFill>
                <a:effectLst/>
                <a:latin typeface="+mn-lt"/>
                <a:ea typeface="+mn-ea"/>
                <a:cs typeface="+mn-cs"/>
              </a:rPr>
              <a:t>Lycopersicon</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esculentum </a:t>
            </a:r>
            <a:r>
              <a:rPr lang="el" sz="1200" kern="1200" dirty="0">
                <a:solidFill>
                  <a:schemeClr val="tx1"/>
                </a:solidFill>
                <a:effectLst/>
                <a:latin typeface="+mn-lt"/>
                <a:ea typeface="+mn-ea"/>
                <a:cs typeface="+mn-cs"/>
              </a:rPr>
              <a:t>, της οικογένειας </a:t>
            </a:r>
            <a:r>
              <a:rPr lang="el" sz="1200" kern="1200" dirty="0" err="1">
                <a:solidFill>
                  <a:schemeClr val="tx1"/>
                </a:solidFill>
                <a:effectLst/>
                <a:latin typeface="+mn-lt"/>
                <a:ea typeface="+mn-ea"/>
                <a:cs typeface="+mn-cs"/>
              </a:rPr>
              <a:t>Solenaceae </a:t>
            </a:r>
            <a:r>
              <a:rPr lang="el" sz="1200" kern="1200" dirty="0">
                <a:solidFill>
                  <a:schemeClr val="tx1"/>
                </a:solidFill>
                <a:effectLst/>
                <a:latin typeface="+mn-lt"/>
                <a:ea typeface="+mn-ea"/>
                <a:cs typeface="+mn-cs"/>
              </a:rPr>
              <a:t>. Είναι μια τοπική ποικιλία, που σημαίνει ότι καλλιεργείται μόνο στη Σαντορίνη. Μπορεί να είναι μικρό σε μέγεθος - το μέσο βάρος είναι μόλις 20 γραμμάρια - αλλά είναι θαυματουργό. Έχει βαθύ κόκκινο </a:t>
            </a:r>
            <a:r>
              <a:rPr lang="el" sz="1200" kern="1200" dirty="0" err="1">
                <a:solidFill>
                  <a:schemeClr val="tx1"/>
                </a:solidFill>
                <a:effectLst/>
                <a:latin typeface="+mn-lt"/>
                <a:ea typeface="+mn-ea"/>
                <a:cs typeface="+mn-cs"/>
              </a:rPr>
              <a:t>χρώμα </a:t>
            </a:r>
            <a:r>
              <a:rPr lang="el" sz="1200" kern="1200" dirty="0">
                <a:solidFill>
                  <a:schemeClr val="tx1"/>
                </a:solidFill>
                <a:effectLst/>
                <a:latin typeface="+mn-lt"/>
                <a:ea typeface="+mn-ea"/>
                <a:cs typeface="+mn-cs"/>
              </a:rPr>
              <a:t>, παχιά φλούδα με καθαρές κάθετες γραμμές, συμπαγή σάρκα που δεν περιέχει πολύ νερό και πολλούς σπόρους. Η </a:t>
            </a:r>
            <a:r>
              <a:rPr lang="el" sz="1200" kern="1200" dirty="0" err="1">
                <a:solidFill>
                  <a:schemeClr val="tx1"/>
                </a:solidFill>
                <a:effectLst/>
                <a:latin typeface="+mn-lt"/>
                <a:ea typeface="+mn-ea"/>
                <a:cs typeface="+mn-cs"/>
              </a:rPr>
              <a:t>γεύση </a:t>
            </a:r>
            <a:r>
              <a:rPr lang="el" sz="1200" kern="1200" dirty="0">
                <a:solidFill>
                  <a:schemeClr val="tx1"/>
                </a:solidFill>
                <a:effectLst/>
                <a:latin typeface="+mn-lt"/>
                <a:ea typeface="+mn-ea"/>
                <a:cs typeface="+mn-cs"/>
              </a:rPr>
              <a:t>είναι πολύ γλυκιά με έντονη οξύτητα. Είναι επίσης πλούσιο σε ιμβερτοποιημένα σάκχαρα (γλυκόζη-φρουκτόζη) και αρωματικά έλαια. Η Προστατευόμενη Ονομασία Προέλευσης σημαίνει ότι μπορεί να καλλιεργηθεί μόνο στη Σαντορίνη, </a:t>
            </a:r>
            <a:r>
              <a:rPr lang="el" sz="1200" kern="1200" dirty="0" err="1">
                <a:solidFill>
                  <a:schemeClr val="tx1"/>
                </a:solidFill>
                <a:effectLst/>
                <a:latin typeface="+mn-lt"/>
                <a:ea typeface="+mn-ea"/>
                <a:cs typeface="+mn-cs"/>
              </a:rPr>
              <a:t>τη Θηρασιά </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την Παλιά </a:t>
            </a:r>
            <a:r>
              <a:rPr lang="el" sz="1200" kern="1200" dirty="0">
                <a:solidFill>
                  <a:schemeClr val="tx1"/>
                </a:solidFill>
                <a:effectLst/>
                <a:latin typeface="+mn-lt"/>
                <a:ea typeface="+mn-ea"/>
                <a:cs typeface="+mn-cs"/>
              </a:rPr>
              <a:t>και </a:t>
            </a:r>
            <a:r>
              <a:rPr lang="el" sz="1200" kern="1200" dirty="0" err="1">
                <a:solidFill>
                  <a:schemeClr val="tx1"/>
                </a:solidFill>
                <a:effectLst/>
                <a:latin typeface="+mn-lt"/>
                <a:ea typeface="+mn-ea"/>
                <a:cs typeface="+mn-cs"/>
              </a:rPr>
              <a:t>τη Νέα</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Καμένη </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Ασπρονήσι </a:t>
            </a:r>
            <a:r>
              <a:rPr lang="el" sz="1200" kern="1200" dirty="0">
                <a:solidFill>
                  <a:schemeClr val="tx1"/>
                </a:solidFill>
                <a:effectLst/>
                <a:latin typeface="+mn-lt"/>
                <a:ea typeface="+mn-ea"/>
                <a:cs typeface="+mn-cs"/>
              </a:rPr>
              <a:t>, Χριστιάνα και </a:t>
            </a:r>
            <a:r>
              <a:rPr lang="el" sz="1200" kern="1200" dirty="0" err="1">
                <a:solidFill>
                  <a:schemeClr val="tx1"/>
                </a:solidFill>
                <a:effectLst/>
                <a:latin typeface="+mn-lt"/>
                <a:ea typeface="+mn-ea"/>
                <a:cs typeface="+mn-cs"/>
              </a:rPr>
              <a:t>Ασκάνια </a:t>
            </a:r>
            <a:r>
              <a:rPr lang="el" sz="1200" kern="1200" dirty="0">
                <a:solidFill>
                  <a:schemeClr val="tx1"/>
                </a:solidFill>
                <a:effectLst/>
                <a:latin typeface="+mn-lt"/>
                <a:ea typeface="+mn-ea"/>
                <a:cs typeface="+mn-cs"/>
              </a:rPr>
              <a:t>– αυτά είναι τα νησάκια στα ανοιχτά των ακτών του κύριου νησιού.</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Οι ντομάτες θα συλλέγονταν σε ψάθινα καλάθια στα τέλη Ιουνίου.</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Οι σπόροι φυλάσσονταν σαν φυλαχτό, για να ξαναφυτευτούν εννέα μήνες αργότερα, ενώ ο χυμός έβραζε σε μεγάλες μεταλλικές γλάστρες. Τον Ιούλιο, οι επίπεδες στέγες των σπιτιών γίνονταν από λευκές σε κόκκινες, καθώς οι ξύλινες σχάρες με βόρειο προσανατολισμό γέμιζαν με χυμό ντομάτας που αφήνονταν να στεγνώσουν στον ήλιο. Μέρα με τη μέρα, με τον καυτό κυκλαδίτικο ήλιο να χτυπάει τις βεράντες, ο χυμός πήζονταν καθώς το νερό εξατμιζόταν.</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Στο παρελθόν, τα νοικοκυριά καλλιεργούσαν μόνο όσο χρειάζονταν για να τις βγάλουν πέρα όλο το χρόνο. Σταδιακά, ωστόσο, οι ντόπιοι άρχισαν να ανακαλύπτουν την εμπορική αξία των ντοματών τους και δημιούργησαν μικρές μονάδες επεξεργασίας, τα πρώτα κονσερβοποιεία του νησιού, όπου οι καρποί περνούσαν από αυτοσχέδια κόσκινα και ο συμπυκνωμένος χυμός ντομάτας χυνόταν σε κονσέρβες, μία κανάτα τη φορά. Σήμερα, 60 εκτάρια ντοματίνια καλλιεργούνται σε όλο το νησί, αποδίδοντας 300 τόνους που προορίζονται για τις νέες εγκαταστάσεις του Συνεταιρισμού Οινοποιίας Santo, της τελευταίας σωζόμενης μονάδας επεξεργασίας στο νησί. Χρειάζονται περίπου 3-4 κιλά φρέσκων φρούτων για να παραχθεί ένα κιλό πελτέ ντομάτας τριπλής συμπύκνωσης του τύπου που αρχικά παρασκεύαζαν οι ντόπιοι. Εκτός από την πάστα, τους χυμούς με ποικίλους βαθμούς συμπύκνωσης και τις ολόκληρες, κονσερβοποιημένες ντομάτες, η μονάδα παράγει επίσης σάλτσα ντομάτας και κρασιού </a:t>
            </a:r>
            <a:r>
              <a:rPr lang="el" sz="1200" kern="1200" dirty="0" err="1">
                <a:solidFill>
                  <a:schemeClr val="tx1"/>
                </a:solidFill>
                <a:effectLst/>
                <a:latin typeface="+mn-lt"/>
                <a:ea typeface="+mn-ea"/>
                <a:cs typeface="+mn-cs"/>
              </a:rPr>
              <a:t>Vinsanto </a:t>
            </a:r>
            <a:r>
              <a:rPr lang="el" sz="1200" kern="1200" dirty="0">
                <a:solidFill>
                  <a:schemeClr val="tx1"/>
                </a:solidFill>
                <a:effectLst/>
                <a:latin typeface="+mn-lt"/>
                <a:ea typeface="+mn-ea"/>
                <a:cs typeface="+mn-cs"/>
              </a:rPr>
              <a:t>, λιαστές ντομάτες και διάφορα βάζα και κονσέρβες ενός προϊόντος που τώρα εξάγεται σε όλο τον κόσμο.</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ίδια ανεπίσημη προσέγγιση υιοθετήθηκε για την παρασκευή των τηγανιτών ντομάτας που εξακολουθούν να σερβίρονται σε σχεδόν κάθε </a:t>
            </a:r>
            <a:r>
              <a:rPr lang="el" sz="1200" kern="1200" dirty="0" err="1">
                <a:solidFill>
                  <a:schemeClr val="tx1"/>
                </a:solidFill>
                <a:effectLst/>
                <a:latin typeface="+mn-lt"/>
                <a:ea typeface="+mn-ea"/>
                <a:cs typeface="+mn-cs"/>
              </a:rPr>
              <a:t>ταβέρνα </a:t>
            </a:r>
            <a:r>
              <a:rPr lang="el" sz="1200" kern="1200" dirty="0">
                <a:solidFill>
                  <a:schemeClr val="tx1"/>
                </a:solidFill>
                <a:effectLst/>
                <a:latin typeface="+mn-lt"/>
                <a:ea typeface="+mn-ea"/>
                <a:cs typeface="+mn-cs"/>
              </a:rPr>
              <a:t>του νησιού, με την ντομάτα να τρίβεται και να αναμειγνύεται με κάθε είδους χόρτα κήπου, όπως σέσκουλα, πράσα και κρεμμύδια, μαζί με μερικά κουταλάκια του γλυκού αλεύρι για να ομογενοποιηθούν. Όσες ντομάτες παρέμεναν στα τέλη Ιουλίου και ήταν ακόμα σαρκώδεις, περνούσαν σε ένα σπάγκο και αφήνονταν να στεγνώσουν στον ήλιο. Μόλις αφυδατώνονταν καλά, αποθηκεύονταν στη δροσιά της </a:t>
            </a:r>
            <a:r>
              <a:rPr lang="el" sz="1200" kern="1200" dirty="0" err="1">
                <a:solidFill>
                  <a:schemeClr val="tx1"/>
                </a:solidFill>
                <a:effectLst/>
                <a:latin typeface="+mn-lt"/>
                <a:ea typeface="+mn-ea"/>
                <a:cs typeface="+mn-cs"/>
              </a:rPr>
              <a:t>κάναβας </a:t>
            </a:r>
            <a:r>
              <a:rPr lang="el" sz="1200" kern="1200" dirty="0">
                <a:solidFill>
                  <a:schemeClr val="tx1"/>
                </a:solidFill>
                <a:effectLst/>
                <a:latin typeface="+mn-lt"/>
                <a:ea typeface="+mn-ea"/>
                <a:cs typeface="+mn-cs"/>
              </a:rPr>
              <a:t>, του χώρου αποθήκευσης που ήταν σκαμμένος στο βράχο. Αυτές αργότερα χρησιμοποιούνταν για να φτιάξουν πιάτα με ρύζι ή για να προσθέσουν </a:t>
            </a:r>
            <a:r>
              <a:rPr lang="el" sz="1200" kern="1200" dirty="0" err="1">
                <a:solidFill>
                  <a:schemeClr val="tx1"/>
                </a:solidFill>
                <a:effectLst/>
                <a:latin typeface="+mn-lt"/>
                <a:ea typeface="+mn-ea"/>
                <a:cs typeface="+mn-cs"/>
              </a:rPr>
              <a:t>γεύση </a:t>
            </a:r>
            <a:r>
              <a:rPr lang="el" sz="1200" kern="1200" dirty="0">
                <a:solidFill>
                  <a:schemeClr val="tx1"/>
                </a:solidFill>
                <a:effectLst/>
                <a:latin typeface="+mn-lt"/>
                <a:ea typeface="+mn-ea"/>
                <a:cs typeface="+mn-cs"/>
              </a:rPr>
              <a:t>σε απλά λαχανόσουπα.</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Οι σπόροι έφτασαν για πρώτη φορά στη Σαντορίνη μέσω της Διώρυγας του Σουέζ στα μέσα του 19ου αιώνα. Λέγεται ότι όταν τα πλοία της Σαντορίνης έδεσαν εκεί για προμήθειες, οι ναυτικοί έτρωγαν τα φημισμένα ντοματίνια της Αιγύπτου και έφερναν πίσω σπόρους. Ως φυτό, προσαρμόστηκε καλά στο ιδιαίτερο κλίμα </a:t>
            </a:r>
            <a:r>
              <a:rPr lang="el" sz="1200" kern="1200" dirty="0" err="1">
                <a:solidFill>
                  <a:schemeClr val="tx1"/>
                </a:solidFill>
                <a:effectLst/>
                <a:latin typeface="+mn-lt"/>
                <a:ea typeface="+mn-ea"/>
                <a:cs typeface="+mn-cs"/>
              </a:rPr>
              <a:t>της Σαντορίνης </a:t>
            </a:r>
            <a:r>
              <a:rPr lang="el" sz="1200" kern="1200" dirty="0">
                <a:solidFill>
                  <a:schemeClr val="tx1"/>
                </a:solidFill>
                <a:effectLst/>
                <a:latin typeface="+mn-lt"/>
                <a:ea typeface="+mn-ea"/>
                <a:cs typeface="+mn-cs"/>
              </a:rPr>
              <a:t>με λίγες βροχοπτώσεις, ισχυρούς βόρειους ανέμους και άφθονη ηλιοφάνεια (εκτιμάται σε κατά μέσο όρο περισσότερες από 200 ημέρες το χρόνο). Και είναι το ηφαιστειακό έδαφος, με όλες τις «δυσκολίες» του, που τελικά του έδωσε τα ιδιαίτερα χαρακτηριστικά και τη γλυκύτητά του.</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Το ντοματάκι Σαντορίνης έχει την υψηλότερη περιεκτικότητα σε λυκοπένιο μεταξύ άλλων ποικιλιών ντομάτας, μιας φυτοχημικής ουσίας με σημαντικές αντιοξειδωτικές ιδιότητες, η οποία, σύμφωνα με τις τελευταίες μελέτες του Πανεπιστημίου του Cambridge, μειώνει τις πιθανότητες καρδιακών παθήσεων και βοηθά στην πρόληψη του καρκίνου.</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t>4</a:t>
            </a:fld>
            <a:endParaRPr lang="el-GR"/>
          </a:p>
        </p:txBody>
      </p:sp>
    </p:spTree>
    <p:extLst>
      <p:ext uri="{BB962C8B-B14F-4D97-AF65-F5344CB8AC3E}">
        <p14:creationId xmlns:p14="http://schemas.microsoft.com/office/powerpoint/2010/main" val="3439408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a:solidFill>
                  <a:schemeClr val="tx1"/>
                </a:solidFill>
                <a:effectLst/>
                <a:latin typeface="+mn-lt"/>
                <a:ea typeface="+mn-ea"/>
                <a:cs typeface="+mn-cs"/>
              </a:rPr>
              <a:t>Η Σαντορίνη φημίζεται για τις ντομάτες της, οι οποίες πριν από χρόνια εξάγονταν στο εξωτερικό σε μεγάλες ποσότητες. Ήταν τόσο δημοφιλείς που άνοιξαν δεκατρία εργοστάσια πελτέ ντομάτας/κονσερβοποίησης στην Οδησσό, από τα οποία μόνο ένα λειτουργεί ακόμα. Οι ηλικιωμένοι λένε ότι λόγω των τεράστιων εξαγωγών ντομάτας και κρασιού, η επικοινωνία μεταξύ Σαντορίνης και Οδησσού ήταν κάποτε καλύτερη από αυτή μεταξύ Σαντορίνης και </a:t>
            </a:r>
            <a:r>
              <a:rPr lang="el" sz="1200" kern="1200" dirty="0" err="1">
                <a:solidFill>
                  <a:schemeClr val="tx1"/>
                </a:solidFill>
                <a:effectLst/>
                <a:latin typeface="+mn-lt"/>
                <a:ea typeface="+mn-ea"/>
                <a:cs typeface="+mn-cs"/>
              </a:rPr>
              <a:t>Πειραιά </a:t>
            </a:r>
            <a:r>
              <a:rPr lang="el" sz="1200" kern="1200" dirty="0">
                <a:solidFill>
                  <a:schemeClr val="tx1"/>
                </a:solidFill>
                <a:effectLst/>
                <a:latin typeface="+mn-lt"/>
                <a:ea typeface="+mn-ea"/>
                <a:cs typeface="+mn-cs"/>
              </a:rPr>
              <a:t>στην Αθήνα.</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Λέγεται ότι η περίσσεια ντομάτας πετιόταν στη θάλασσα, η οποία γινόταν κόκκινη. Οι Αναφιώτες </a:t>
            </a:r>
            <a:r>
              <a:rPr lang="el" sz="1200" kern="1200" dirty="0" err="1">
                <a:solidFill>
                  <a:schemeClr val="tx1"/>
                </a:solidFill>
                <a:effectLst/>
                <a:latin typeface="+mn-lt"/>
                <a:ea typeface="+mn-ea"/>
                <a:cs typeface="+mn-cs"/>
              </a:rPr>
              <a:t>έβρισκαν </a:t>
            </a:r>
            <a:r>
              <a:rPr lang="el" sz="1200" kern="1200" dirty="0">
                <a:solidFill>
                  <a:schemeClr val="tx1"/>
                </a:solidFill>
                <a:effectLst/>
                <a:latin typeface="+mn-lt"/>
                <a:ea typeface="+mn-ea"/>
                <a:cs typeface="+mn-cs"/>
              </a:rPr>
              <a:t>ντομάτες στις παραλίες του νησιού τους. Οι ντομάτες </a:t>
            </a:r>
            <a:r>
              <a:rPr lang="el" sz="1200" kern="1200" dirty="0" err="1">
                <a:solidFill>
                  <a:schemeClr val="tx1"/>
                </a:solidFill>
                <a:effectLst/>
                <a:latin typeface="+mn-lt"/>
                <a:ea typeface="+mn-ea"/>
                <a:cs typeface="+mn-cs"/>
              </a:rPr>
              <a:t>της Σαντορίνης </a:t>
            </a:r>
            <a:r>
              <a:rPr lang="el" sz="1200" kern="1200" dirty="0">
                <a:solidFill>
                  <a:schemeClr val="tx1"/>
                </a:solidFill>
                <a:effectLst/>
                <a:latin typeface="+mn-lt"/>
                <a:ea typeface="+mn-ea"/>
                <a:cs typeface="+mn-cs"/>
              </a:rPr>
              <a:t>είναι πολύ νόστιμες, ειδικά σε σάλτσες ή σαλάτες. Αποξηραίνονται επίσης στον ήλιο ως εξής: κόβονται στη μέση και απλώνονται στον ήλιο, αφού προστεθεί αλάτι και πιπέρι για να μην έρθουν μύγες. Μετά από οκτώ ημέρες στον ήλιο, στεγνώνουν πολύ και μεταφέρονται σε δροσερό μέρος ή τοποθετούνται σε βάζα με βινεγκρέτ. Η βινεγκρέτ τις διατηρεί σε πολύ καλή κατάσταση, αλλά όχι για περισσότερο από 1-2 μήνες, γιατί τότε πικραίνουν.</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t>5</a:t>
            </a:fld>
            <a:endParaRPr lang="el-GR"/>
          </a:p>
        </p:txBody>
      </p:sp>
    </p:spTree>
    <p:extLst>
      <p:ext uri="{BB962C8B-B14F-4D97-AF65-F5344CB8AC3E}">
        <p14:creationId xmlns:p14="http://schemas.microsoft.com/office/powerpoint/2010/main" val="2071764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err="1">
                <a:solidFill>
                  <a:schemeClr val="tx1"/>
                </a:solidFill>
                <a:effectLst/>
                <a:latin typeface="+mn-lt"/>
                <a:ea typeface="+mn-ea"/>
                <a:cs typeface="+mn-cs"/>
              </a:rPr>
              <a:t>της Σαντορίνης </a:t>
            </a:r>
            <a:r>
              <a:rPr lang="el" sz="1200" kern="1200" dirty="0">
                <a:solidFill>
                  <a:schemeClr val="tx1"/>
                </a:solidFill>
                <a:effectLst/>
                <a:latin typeface="+mn-lt"/>
                <a:ea typeface="+mn-ea"/>
                <a:cs typeface="+mn-cs"/>
              </a:rPr>
              <a:t>(φάβα) έχει αναφορές που ανάγονται στην αρχαιότητα. Σύμφωνα με προϊστορικά κατάλοιπα αποθηκευμένων καλλιεργειών και σπόρων από ανασκαφές στο </a:t>
            </a:r>
            <a:r>
              <a:rPr lang="el" sz="1200" kern="1200" dirty="0" err="1">
                <a:solidFill>
                  <a:schemeClr val="tx1"/>
                </a:solidFill>
                <a:effectLst/>
                <a:latin typeface="+mn-lt"/>
                <a:ea typeface="+mn-ea"/>
                <a:cs typeface="+mn-cs"/>
              </a:rPr>
              <a:t>Ακρωτήρι </a:t>
            </a:r>
            <a:r>
              <a:rPr lang="el" sz="1200" kern="1200" dirty="0">
                <a:solidFill>
                  <a:schemeClr val="tx1"/>
                </a:solidFill>
                <a:effectLst/>
                <a:latin typeface="+mn-lt"/>
                <a:ea typeface="+mn-ea"/>
                <a:cs typeface="+mn-cs"/>
              </a:rPr>
              <a:t>, η τοπική ποικιλία </a:t>
            </a:r>
            <a:r>
              <a:rPr lang="el" sz="1200" kern="1200" dirty="0" err="1">
                <a:solidFill>
                  <a:schemeClr val="tx1"/>
                </a:solidFill>
                <a:effectLst/>
                <a:latin typeface="+mn-lt"/>
                <a:ea typeface="+mn-ea"/>
                <a:cs typeface="+mn-cs"/>
              </a:rPr>
              <a:t>Λάθυρος</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Το κλύμινο </a:t>
            </a:r>
            <a:r>
              <a:rPr lang="el" sz="1200" kern="1200" dirty="0">
                <a:solidFill>
                  <a:schemeClr val="tx1"/>
                </a:solidFill>
                <a:effectLst/>
                <a:latin typeface="+mn-lt"/>
                <a:ea typeface="+mn-ea"/>
                <a:cs typeface="+mn-cs"/>
              </a:rPr>
              <a:t>καλλιεργείται αποκλειστικά στο νησί για περισσότερα από 3.500 χρόνια, πολύ πριν από την έκρηξη του ηφαιστείου. Μάλιστα, </a:t>
            </a:r>
            <a:r>
              <a:rPr lang="el" sz="1200" kern="1200" dirty="0" err="1">
                <a:solidFill>
                  <a:schemeClr val="tx1"/>
                </a:solidFill>
                <a:effectLst/>
                <a:latin typeface="+mn-lt"/>
                <a:ea typeface="+mn-ea"/>
                <a:cs typeface="+mn-cs"/>
              </a:rPr>
              <a:t>ο Πεδάνιος</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Ο Διοσκουρίδης </a:t>
            </a:r>
            <a:r>
              <a:rPr lang="el" sz="1200" kern="1200" dirty="0">
                <a:solidFill>
                  <a:schemeClr val="tx1"/>
                </a:solidFill>
                <a:effectLst/>
                <a:latin typeface="+mn-lt"/>
                <a:ea typeface="+mn-ea"/>
                <a:cs typeface="+mn-cs"/>
              </a:rPr>
              <a:t>, ένας διάσημος γιατρός και βοτανολόγος του 1ου αιώνα, διαχώρισε το είδος του φυτού από το οποίο παρασκευάζεται η φάβα </a:t>
            </a:r>
            <a:r>
              <a:rPr lang="el" sz="1200" kern="1200" dirty="0" err="1">
                <a:solidFill>
                  <a:schemeClr val="tx1"/>
                </a:solidFill>
                <a:effectLst/>
                <a:latin typeface="+mn-lt"/>
                <a:ea typeface="+mn-ea"/>
                <a:cs typeface="+mn-cs"/>
              </a:rPr>
              <a:t>της Σαντορίνης από άλλα είδη Papilionoideae </a:t>
            </a:r>
            <a:r>
              <a:rPr lang="el" sz="1200" kern="1200" dirty="0">
                <a:solidFill>
                  <a:schemeClr val="tx1"/>
                </a:solidFill>
                <a:effectLst/>
                <a:latin typeface="+mn-lt"/>
                <a:ea typeface="+mn-ea"/>
                <a:cs typeface="+mn-cs"/>
              </a:rPr>
              <a:t>που παράγουν αυτό το φασόλι σε άλλα μέρη του κόσμου.</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Κάθε οικογένεια στη Σαντορίνη παρήγαγε πάντα τη δική της φάβα. Η μοναδική σύνθεση του εδάφους του νησιού, οι κλιματικές συνθήκες και, όσο περίεργο κι αν ακούγεται, η ξηρασία έχουν συμβάλει στη διαμόρφωση αυτού του προϊόντος, με τη βελούδινη υφή και τη γλυκιά του </a:t>
            </a:r>
            <a:r>
              <a:rPr lang="el" sz="1200" kern="1200" dirty="0" err="1">
                <a:solidFill>
                  <a:schemeClr val="tx1"/>
                </a:solidFill>
                <a:effectLst/>
                <a:latin typeface="+mn-lt"/>
                <a:ea typeface="+mn-ea"/>
                <a:cs typeface="+mn-cs"/>
              </a:rPr>
              <a:t>γεύση </a:t>
            </a:r>
            <a:r>
              <a:rPr lang="el" sz="1200" kern="1200" dirty="0">
                <a:solidFill>
                  <a:schemeClr val="tx1"/>
                </a:solidFill>
                <a:effectLst/>
                <a:latin typeface="+mn-lt"/>
                <a:ea typeface="+mn-ea"/>
                <a:cs typeface="+mn-cs"/>
              </a:rPr>
              <a:t>. </a:t>
            </a:r>
            <a:br>
              <a:rPr lang="en-GB" sz="1200" kern="1200" dirty="0">
                <a:solidFill>
                  <a:schemeClr val="tx1"/>
                </a:solidFill>
                <a:effectLst/>
                <a:latin typeface="+mn-lt"/>
                <a:ea typeface="+mn-ea"/>
                <a:cs typeface="+mn-cs"/>
              </a:rPr>
            </a:br>
            <a:r>
              <a:rPr lang="el" sz="1200" kern="1200" dirty="0">
                <a:solidFill>
                  <a:schemeClr val="tx1"/>
                </a:solidFill>
                <a:effectLst/>
                <a:latin typeface="+mn-lt"/>
                <a:ea typeface="+mn-ea"/>
                <a:cs typeface="+mn-cs"/>
              </a:rPr>
              <a:t>Την πρώτη χρονιά τα μαζεύουν και την επόμενη τα ξεφλουδίζουν. Αν αφαιρεθεί η φλούδα την ίδια χρονιά, κολλάει και ο καρπός θρυμματίζεται. Οι αφοσιωμένοι παραγωγοί φάβας παράγουν 100-200 κιλά προϊόντος και αποφεύγουν τη χρήση φυτοφαρμάκων με την ακόλουθη διαδικασία: βάζουν τη φάβα σε ένα μεταλλικό βαρέλι και το καλύπτουν με πλαστικό, δένοντας το αεροστεγώς με έναν εσωτερικό σωλήνα ποδηλάτου, ώστε τα έντομα να μην μπορούν να φτάσουν στον καρπό. Χρησιμοποιούν επίσης φύλλα πικροδάφνης, τα οποία είναι φυσικά συντηρητικά.</a:t>
            </a:r>
            <a:endParaRPr lang="el-GR" sz="1200" kern="1200" dirty="0">
              <a:solidFill>
                <a:schemeClr val="tx1"/>
              </a:solidFill>
              <a:effectLst/>
              <a:latin typeface="+mn-lt"/>
              <a:ea typeface="+mn-ea"/>
              <a:cs typeface="+mn-cs"/>
            </a:endParaRPr>
          </a:p>
          <a:p>
            <a:r>
              <a:rPr lang="el" sz="1200" kern="1200" dirty="0" err="1">
                <a:solidFill>
                  <a:schemeClr val="tx1"/>
                </a:solidFill>
                <a:effectLst/>
                <a:latin typeface="+mn-lt"/>
                <a:ea typeface="+mn-ea"/>
                <a:cs typeface="+mn-cs"/>
              </a:rPr>
              <a:t>Η θηραϊκή </a:t>
            </a:r>
            <a:r>
              <a:rPr lang="el" sz="1200" kern="1200" dirty="0">
                <a:solidFill>
                  <a:schemeClr val="tx1"/>
                </a:solidFill>
                <a:effectLst/>
                <a:latin typeface="+mn-lt"/>
                <a:ea typeface="+mn-ea"/>
                <a:cs typeface="+mn-cs"/>
              </a:rPr>
              <a:t>φάβα είναι επίσης πολύ πλούσια σε πρωτεΐνες (με περιεκτικότητα περίπου 20%) και υδατάνθρακες, ενώ είναι μικρότερη σε μέγεθος από άλλες ποικιλίες. </a:t>
            </a:r>
            <a:br>
              <a:rPr lang="en-GB" sz="1200" kern="1200" dirty="0">
                <a:solidFill>
                  <a:schemeClr val="tx1"/>
                </a:solidFill>
                <a:effectLst/>
                <a:latin typeface="+mn-lt"/>
                <a:ea typeface="+mn-ea"/>
                <a:cs typeface="+mn-cs"/>
              </a:rPr>
            </a:br>
            <a:r>
              <a:rPr lang="el" sz="1200" kern="1200" dirty="0">
                <a:solidFill>
                  <a:schemeClr val="tx1"/>
                </a:solidFill>
                <a:effectLst/>
                <a:latin typeface="+mn-lt"/>
                <a:ea typeface="+mn-ea"/>
                <a:cs typeface="+mn-cs"/>
              </a:rPr>
              <a:t>Ο σπόρος φυτεύεται τον Δεκέμβριο και μόλις μεγαλώσει, αφήνεται να στεγνώσει. Οι αγρότες τον συλλέγουν νωρίς την ημέρα, καθώς η πρωινή δροσιά εμποδίζει τους ελαφρούς κόκκους να σκορπιστούν στο έδαφος. Αυτοί μεταφέρονται στον υπαίθριο μύλο, όπου τα γαϊδούρια γυρίζουν την πέτρα άλεσης για να βοηθήσουν στην αφαίρεση της εξωτερικής φλούδας. Στη συνέχεια, αποθηκεύονται σε ξύλινα βαρέλια, καλύπτονται με άμμο και αφήνονται στην άκρη σε ξηρό χώρο για να ωριμάσουν. Όσο περισσότερο ξεκουράζονται, τόσο πιο εύκολο είναι να ξεφλουδιστούν και να σπάσουν, κάνοντας το μαγείρεμα ευκολότερο. Η παραγωγή, ωστόσο, βρίσκεται σε συνεχή μείωση και σήμερα το νησί παράγει μόλις 150 τόνους σε 180 εκτάρια, γι' αυτό και τα μπιζέλια είναι τόσο ακριβά.</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Πρόσφατα του απονεμήθηκε Προστατευόμενη Ονομασία Προέλευσης, που σημαίνει ότι πρέπει να καλλιεργείται με συγκεκριμένο τρόπο σε πιστοποιημένες φάρμες και μόνο στη Σαντορίνη, και πρέπει επίσης να αλέθεται σε πιστοποιημένους μύλους. </a:t>
            </a:r>
            <a:br>
              <a:rPr lang="en-GB" sz="1200" kern="1200" dirty="0">
                <a:solidFill>
                  <a:schemeClr val="tx1"/>
                </a:solidFill>
                <a:effectLst/>
                <a:latin typeface="+mn-lt"/>
                <a:ea typeface="+mn-ea"/>
                <a:cs typeface="+mn-cs"/>
              </a:rPr>
            </a:br>
            <a:r>
              <a:rPr lang="el" sz="1200" kern="1200" dirty="0">
                <a:solidFill>
                  <a:schemeClr val="tx1"/>
                </a:solidFill>
                <a:effectLst/>
                <a:latin typeface="+mn-lt"/>
                <a:ea typeface="+mn-ea"/>
                <a:cs typeface="+mn-cs"/>
              </a:rPr>
              <a:t>Αυτό το νόστιμο όσπριο σερβίρεται ως πάστα, με λίγο φρέσκο χυμό λεμονιού, ελαιόλαδο και ψιλοκομμένα κρεμμύδια. Είναι ένα υπέροχο συνοδευτικό πιάτο με ψάρι και οστρακοειδή. Μπορεί επίσης να σερβιριστεί ως σούπα ή να χρησιμοποιηθεί για να εμπλουτίσει σαλάτες και ριζότο.</a:t>
            </a:r>
            <a:endParaRPr lang="el-GR" sz="1200" kern="1200" dirty="0">
              <a:solidFill>
                <a:schemeClr val="tx1"/>
              </a:solidFill>
              <a:effectLst/>
              <a:latin typeface="+mn-lt"/>
              <a:ea typeface="+mn-ea"/>
              <a:cs typeface="+mn-cs"/>
            </a:endParaRPr>
          </a:p>
          <a:p>
            <a:r>
              <a:rPr lang="el" sz="1200" b="1" kern="1200" dirty="0">
                <a:solidFill>
                  <a:schemeClr val="tx1"/>
                </a:solidFill>
                <a:effectLst/>
                <a:latin typeface="+mn-lt"/>
                <a:ea typeface="+mn-ea"/>
                <a:cs typeface="+mn-cs"/>
              </a:rPr>
              <a:t>Διατροφική Αξία</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Καλή πηγή βιταμίνης Β1 (θειαμίνη), σιδήρου, χαλκού, φωσφόρου, ασβεστίου και μαγνησίου, πλούσια σε φολικό οξύ και μαγγάνιο, βοηθά στη μείωση της κακής χοληστερόλης (LDL) και στη διατήρηση των κατάλληλων επιπέδων σακχάρου στο αίμα, ενισχύει την καρδιά και το πεπτικό σύστημα και προστατεύει το παχύ έντερο από τον καρκίνο. Το γεγονός ότι δεν περιέχει νάτριο το καθιστά ιδανικό για άτομα με υψηλή αρτηριακή πίεση.</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t>6</a:t>
            </a:fld>
            <a:endParaRPr lang="el-GR"/>
          </a:p>
        </p:txBody>
      </p:sp>
    </p:spTree>
    <p:extLst>
      <p:ext uri="{BB962C8B-B14F-4D97-AF65-F5344CB8AC3E}">
        <p14:creationId xmlns:p14="http://schemas.microsoft.com/office/powerpoint/2010/main" val="1780668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sz="1200" kern="1200" dirty="0" err="1">
                <a:solidFill>
                  <a:schemeClr val="tx1"/>
                </a:solidFill>
                <a:effectLst/>
                <a:latin typeface="+mn-lt"/>
                <a:ea typeface="+mn-ea"/>
                <a:cs typeface="+mn-cs"/>
              </a:rPr>
              <a:t>της Σαντορίνης </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Solanum)</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avigerum </a:t>
            </a:r>
            <a:r>
              <a:rPr lang="el" sz="1200" kern="1200" dirty="0">
                <a:solidFill>
                  <a:schemeClr val="tx1"/>
                </a:solidFill>
                <a:effectLst/>
                <a:latin typeface="+mn-lt"/>
                <a:ea typeface="+mn-ea"/>
                <a:cs typeface="+mn-cs"/>
              </a:rPr>
              <a:t>) έχει λευκό φλοιό και ανήκει στην ευρύτερη οικογένεια </a:t>
            </a:r>
            <a:r>
              <a:rPr lang="el" sz="1200" kern="1200" dirty="0" err="1">
                <a:solidFill>
                  <a:schemeClr val="tx1"/>
                </a:solidFill>
                <a:effectLst/>
                <a:latin typeface="+mn-lt"/>
                <a:ea typeface="+mn-ea"/>
                <a:cs typeface="+mn-cs"/>
              </a:rPr>
              <a:t>Solanaceae </a:t>
            </a:r>
            <a:r>
              <a:rPr lang="el" sz="1200" kern="1200" dirty="0">
                <a:solidFill>
                  <a:schemeClr val="tx1"/>
                </a:solidFill>
                <a:effectLst/>
                <a:latin typeface="+mn-lt"/>
                <a:ea typeface="+mn-ea"/>
                <a:cs typeface="+mn-cs"/>
              </a:rPr>
              <a:t>, αλλά σε μια συγκεκριμένη ποικιλία που καλλιεργείται μόνο στο νησί. Ο σπόρος του πιστεύεται ότι προέρχεται από την Αίγυπτο στα μέσα του 20ού αιώνα και έχει προσαρμοστεί πολύ καλά στο έδαφος και το μικροκλίμα του νησιού. Είναι στρογγυλό, με σφιχτή σάρκα και δεν έχει την πικράδα της κανονικής μωβ μελιτζάνας ή πάρα πολλούς σπόρους. Είναι επίσης πολύ ζουμερό και γλυκό, ενώ οι ντόπιοι λένε ότι δεν απορροφά πολύ λάδι όταν τηγανίζεται.</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Είναι πλούσιο σε βιταμίνη C, ασβέστιο, κάλιο, μαγνήσιο, σίδηρο και φώσφορο. Χάρη στην ισχυρή αντιοξειδωτική δράση της </a:t>
            </a:r>
            <a:r>
              <a:rPr lang="el" sz="1200" kern="1200" dirty="0" err="1">
                <a:solidFill>
                  <a:schemeClr val="tx1"/>
                </a:solidFill>
                <a:effectLst/>
                <a:latin typeface="+mn-lt"/>
                <a:ea typeface="+mn-ea"/>
                <a:cs typeface="+mn-cs"/>
              </a:rPr>
              <a:t>νασουνίνης </a:t>
            </a:r>
            <a:r>
              <a:rPr lang="el" sz="1200" kern="1200" dirty="0">
                <a:solidFill>
                  <a:schemeClr val="tx1"/>
                </a:solidFill>
                <a:effectLst/>
                <a:latin typeface="+mn-lt"/>
                <a:ea typeface="+mn-ea"/>
                <a:cs typeface="+mn-cs"/>
              </a:rPr>
              <a:t>, προστατεύει τα εγκεφαλικά κύτταρα, ενισχύει το ανοσοποιητικό σύστημα και βοηθά στη μείωση της χοληστερόλης.</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συγκομιδή της λευκής μελιτζάνας συμπίπτει με αυτή της ντοματίνας (που φυτεύτηκε τον Μάιο, συλλέχθηκε τον Ιούλιο), η οποία έδωσε αφορμή για μια σειρά από πιάτα που συνδυάζουν τα δύο.</a:t>
            </a:r>
            <a:endParaRPr lang="el-GR" sz="1200" kern="1200" dirty="0">
              <a:solidFill>
                <a:schemeClr val="tx1"/>
              </a:solidFill>
              <a:effectLst/>
              <a:latin typeface="+mn-lt"/>
              <a:ea typeface="+mn-ea"/>
              <a:cs typeface="+mn-cs"/>
            </a:endParaRPr>
          </a:p>
          <a:p>
            <a:r>
              <a:rPr lang="el" sz="1200" kern="1200" dirty="0">
                <a:solidFill>
                  <a:schemeClr val="tx1"/>
                </a:solidFill>
                <a:effectLst/>
                <a:latin typeface="+mn-lt"/>
                <a:ea typeface="+mn-ea"/>
                <a:cs typeface="+mn-cs"/>
              </a:rPr>
              <a:t>Η </a:t>
            </a:r>
            <a:r>
              <a:rPr lang="el" sz="1200" kern="1200" dirty="0" err="1">
                <a:solidFill>
                  <a:schemeClr val="tx1"/>
                </a:solidFill>
                <a:effectLst/>
                <a:latin typeface="+mn-lt"/>
                <a:ea typeface="+mn-ea"/>
                <a:cs typeface="+mn-cs"/>
              </a:rPr>
              <a:t>γεύση </a:t>
            </a:r>
            <a:r>
              <a:rPr lang="el" sz="1200" kern="1200" dirty="0">
                <a:solidFill>
                  <a:schemeClr val="tx1"/>
                </a:solidFill>
                <a:effectLst/>
                <a:latin typeface="+mn-lt"/>
                <a:ea typeface="+mn-ea"/>
                <a:cs typeface="+mn-cs"/>
              </a:rPr>
              <a:t>αυτής της μελιτζάνας είναι σχεδόν απερίγραπτη. Είναι πολύ γλυκιά, χωρίς κουκούτσια και με πλούσια σάρκα. Μπορεί να βρεθεί σήμερα στα εστιατόρια του νησιού σε πολλές μορφές: ως πουρές, σε </a:t>
            </a:r>
            <a:r>
              <a:rPr lang="el" sz="1200" kern="1200" dirty="0" err="1">
                <a:solidFill>
                  <a:schemeClr val="tx1"/>
                </a:solidFill>
                <a:effectLst/>
                <a:latin typeface="+mn-lt"/>
                <a:ea typeface="+mn-ea"/>
                <a:cs typeface="+mn-cs"/>
              </a:rPr>
              <a:t>αλμυρό πιάτο.</a:t>
            </a:r>
            <a:r>
              <a:rPr lang="el" sz="1200" kern="1200" dirty="0">
                <a:solidFill>
                  <a:schemeClr val="tx1"/>
                </a:solidFill>
                <a:effectLst/>
                <a:latin typeface="+mn-lt"/>
                <a:ea typeface="+mn-ea"/>
                <a:cs typeface="+mn-cs"/>
              </a:rPr>
              <a:t> </a:t>
            </a:r>
            <a:r>
              <a:rPr lang="el" sz="1200" kern="1200" dirty="0" err="1">
                <a:solidFill>
                  <a:schemeClr val="tx1"/>
                </a:solidFill>
                <a:effectLst/>
                <a:latin typeface="+mn-lt"/>
                <a:ea typeface="+mn-ea"/>
                <a:cs typeface="+mn-cs"/>
              </a:rPr>
              <a:t>μιλφέιγ </a:t>
            </a:r>
            <a:r>
              <a:rPr lang="el" sz="1200" kern="1200" dirty="0">
                <a:solidFill>
                  <a:schemeClr val="tx1"/>
                </a:solidFill>
                <a:effectLst/>
                <a:latin typeface="+mn-lt"/>
                <a:ea typeface="+mn-ea"/>
                <a:cs typeface="+mn-cs"/>
              </a:rPr>
              <a:t>, σε τηγανίτες, σε μουσακά και σε ομελέτα. Δεδομένου ότι οι αποδόσεις είναι πολύ χαμηλές, είναι εξαιρετικά δύσκολο να το βρείτε εκτός νησιού, καθώς η προσφορά φτάνει μόνο για να καλύψει τη ζήτηση στη Σαντορίνη, οπότε μην χάσετε την ευκαιρία να το δοκιμάσετε.</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t>7</a:t>
            </a:fld>
            <a:endParaRPr lang="el-GR"/>
          </a:p>
        </p:txBody>
      </p:sp>
    </p:spTree>
    <p:extLst>
      <p:ext uri="{BB962C8B-B14F-4D97-AF65-F5344CB8AC3E}">
        <p14:creationId xmlns:p14="http://schemas.microsoft.com/office/powerpoint/2010/main" val="902032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dirty="0"/>
              <a:t>Ο αμπελώνας της Σαντορίνης, ένας από τους αρχαιότερους στον κόσμο με ιστορία 3.500 ετών, αποτελεί Μνημείο Παγκόσμιας Κληρονομιάς.</a:t>
            </a:r>
          </a:p>
          <a:p>
            <a:r>
              <a:rPr lang="el" dirty="0"/>
              <a:t>Γηγενείς ποικιλίες: </a:t>
            </a:r>
            <a:r>
              <a:rPr lang="el" dirty="0" err="1"/>
              <a:t>Το Ασύρτικο </a:t>
            </a:r>
            <a:r>
              <a:rPr lang="el" dirty="0"/>
              <a:t>ευδοκιμεί στη Σαντορίνη, τη γενέτειρα της διάσημης ελληνικής ποικιλίας. Ως μονοποικιλιακή ποικιλία ή σε συνδυασμό με το αρωματικό </a:t>
            </a:r>
            <a:r>
              <a:rPr lang="el" dirty="0" err="1"/>
              <a:t>Αθήρι </a:t>
            </a:r>
            <a:r>
              <a:rPr lang="el" dirty="0"/>
              <a:t>και το ντελικάτο </a:t>
            </a:r>
            <a:r>
              <a:rPr lang="el" dirty="0" err="1"/>
              <a:t>Αηδάνι </a:t>
            </a:r>
            <a:r>
              <a:rPr lang="el" dirty="0"/>
              <a:t>, προσφέρει τα κρασιά Προστατευόμενης Ονομασίας Προέλευσης (ΠΟΠ) Σαντορίνης. Λευκά, ξηρά κρασιά με υψηλή οξύτητα, έντονη </a:t>
            </a:r>
            <a:r>
              <a:rPr lang="el" dirty="0" err="1"/>
              <a:t>ορυκτότητα </a:t>
            </a:r>
            <a:r>
              <a:rPr lang="el" dirty="0"/>
              <a:t>και αξιοσημείωτο δυναμικό παλαίωσης.</a:t>
            </a:r>
          </a:p>
          <a:p>
            <a:r>
              <a:rPr lang="el" dirty="0" err="1"/>
              <a:t>Το Ασύρτικο </a:t>
            </a:r>
            <a:r>
              <a:rPr lang="el" dirty="0"/>
              <a:t>από τη Σαντορίνη έχει συγκεντρώσει αμέτρητα διεθνή βραβεία, όπως βαθμολογίες στο Wine Spectator τη δεκαετία του '90, ένα πρόσφατο χρυσό μετάλλιο από το Decanter (το βρετανικό αντίστοιχο του Wine Spectator) και ένα ακόμη χρυσό μετάλλιο από τον Διεθνή Διαγωνισμό Οίνου του Μπορντό.</a:t>
            </a:r>
          </a:p>
          <a:p>
            <a:r>
              <a:rPr lang="el" dirty="0"/>
              <a:t>Άγρια, ανεμοδαρμένη και άνυδρη, η Σαντορίνη δεν είναι εύκολο να ευδοκιμήσει στα αμπέλια. Πρέπει να αντιμετωπίσουν τις υψηλές θερμοκρασίες κατά τη διάρκεια της ημέρας, την υψηλή υγρασία τη νύχτα την άνοιξη και το καλοκαίρι, την σχεδόν πλήρη έλλειψη βροχοπτώσεων και, πάνω απ' όλα, τους σφοδρούς ανέμους. Και αυτές δεν είναι οι μόνες δυσκολίες που αντιμετωπίζουν οι </a:t>
            </a:r>
            <a:r>
              <a:rPr lang="el" dirty="0" err="1"/>
              <a:t>αμπελουργοί του νησιού </a:t>
            </a:r>
            <a:r>
              <a:rPr lang="el" dirty="0"/>
              <a:t>. Οι ίδιοι οι αμπελώνες είναι σχετικά μικροί και οι αποδόσεις είναι χαμηλές. Μόνο 1.400 εκτάρια καλλιεργούνται ακόμα και η μέση παραγωγή ανά εκτάριο είναι χαμηλή (2.500-3.500 κιλά) σε σύγκριση με την υπόλοιπη Ελλάδα (10.000 κιλά).</a:t>
            </a:r>
          </a:p>
          <a:p>
            <a:r>
              <a:rPr lang="el" dirty="0"/>
              <a:t>Το Αμπέλι</a:t>
            </a:r>
          </a:p>
          <a:p>
            <a:r>
              <a:rPr lang="el" dirty="0"/>
              <a:t>Υπάρχουν αρχαιολογικά στοιχεία που υποστηρίζουν την καλλιέργεια αμπελιού στη Σαντορίνη, τα οποία χρονολογούνται σχεδόν 5000 χρόνια πριν. Ωστόσο, η έκρηξη του ηφαιστείου γύρω στο 1600 π.Χ. ήταν αυτή που έκανε τα μοναδικά κρασιά της Σαντορίνης αυτό που είναι σήμερα. Η έκρηξη άφησε πίσω της ένα μείγμα ηφαιστειακής τέφρας, ελαφρόπετρας και κομματιών στερεοποιημένης λάβας και άμμου, τα οποία μαζί αποτελούν το έδαφος της Σαντορίνης, γνωστό ως « </a:t>
            </a:r>
            <a:r>
              <a:rPr lang="el" dirty="0" err="1"/>
              <a:t>άσπα </a:t>
            </a:r>
            <a:r>
              <a:rPr lang="el" dirty="0"/>
              <a:t>». Το έδαφος έχει ελάχιστη έως καθόλου οργανική ύλη, αλλά είναι πλούσιο σε απαραίτητα μέταλλα, εκτός από κάλιο, δημιουργώντας κρασιά με φυσικά χαμηλό επίπεδο pH και υψηλή οξύτητα.</a:t>
            </a:r>
          </a:p>
          <a:p>
            <a:r>
              <a:rPr lang="el" dirty="0"/>
              <a:t>Το </a:t>
            </a:r>
            <a:r>
              <a:rPr lang="el" dirty="0" err="1"/>
              <a:t>Τερουάρ</a:t>
            </a:r>
            <a:endParaRPr lang="en-US" dirty="0"/>
          </a:p>
          <a:p>
            <a:r>
              <a:rPr lang="el" dirty="0"/>
              <a:t>Το ηφαιστειακό έδαφος στο οποίο καλλιεργούνται οι γηγενείς ποικιλίες της Σαντορίνης ευθύνεται για τον μοναδικό χαρακτήρα των κρασιών. Επιπλέον, η έλλειψη αργίλου στο έδαφος προσδίδει στα αμπέλια φυσική ανοσία στη </a:t>
            </a:r>
            <a:r>
              <a:rPr lang="el" dirty="0" err="1"/>
              <a:t>φυλλοξήρα </a:t>
            </a:r>
            <a:r>
              <a:rPr lang="el" dirty="0"/>
              <a:t>.</a:t>
            </a:r>
          </a:p>
          <a:p>
            <a:r>
              <a:rPr lang="el" dirty="0"/>
              <a:t>Παρά τα πλεονεκτήματα αυτά, οι συνθήκες καλλιέργειας της Σαντορίνης δυσκολεύουν περισσότερο λόγω της έλλειψης βροχής, με μέσο όρο μόνο 400 χιλιοστά ετησίως. Οι βροχές πέφτουν κυρίως τον χειμώνα και διαπερνούν το πορώδες έδαφος και τα πετρώματα, συγκεντρώνοντας βαθιά στη γη, όπου παραμένουν μέχρι η ζέστη του καλοκαιριού να τις τραβήξει κοντά στην επιφάνεια για να θρέψουν τα αμπέλια. Η μόνη άλλη πηγή νερού που διατίθεται προέρχεται από τη θαλάσσια ομίχλη που τυλίγει το νησί τη νύχτα λόγω της αντίδρασης του ενεργού ηφαιστείου με τη θάλασσα που τα περιβάλλει. Η θαλάσσια ομίχλη απορροφάται από το έδαφος, την ελαφρόπετρα και άλλα ηφαιστειακά πετρώματα και επιστρέφει στα αμπέλια κατά τη διάρκεια της ημέρας, όταν χρειάζεται περισσότερο. Αυτό το αλμυρό σπρέι που καλύπτει τα σταφύλια προσδίδει μια άλλη διάσταση και ιδιαίτερη ποιότητα, ενισχύοντας </a:t>
            </a:r>
            <a:r>
              <a:rPr lang="el" dirty="0" err="1"/>
              <a:t>την ορυκτότητα </a:t>
            </a:r>
            <a:r>
              <a:rPr lang="el" dirty="0"/>
              <a:t>και προσθέτοντας έναν ευχάριστο, ελαφρώς αλμυρό χαρακτήρα στο κρασί.</a:t>
            </a:r>
          </a:p>
          <a:p>
            <a:r>
              <a:rPr lang="el" dirty="0"/>
              <a:t>Δροσεροί, αναζωογονητικοί άνεμοι από τον βορρά, που ονομάζονται « </a:t>
            </a:r>
            <a:r>
              <a:rPr lang="el" dirty="0" err="1"/>
              <a:t>μελτέμια </a:t>
            </a:r>
            <a:r>
              <a:rPr lang="el" dirty="0"/>
              <a:t>», σκεπάζουν το νησί κατά τη διάρκεια του καλοκαιριού, μειώνοντας δραματικά τη θερμοκρασία τη νύχτα. Αυτό βοηθά στη διατήρηση της ήδη έντονης οξύτητας που διαθέτουν εγγενώς </a:t>
            </a:r>
            <a:r>
              <a:rPr lang="el" dirty="0" err="1"/>
              <a:t>το Ασύρτικο </a:t>
            </a:r>
            <a:r>
              <a:rPr lang="el" dirty="0"/>
              <a:t>και οι άλλες γηγενείς ποικιλίες.</a:t>
            </a:r>
          </a:p>
          <a:p>
            <a:r>
              <a:rPr lang="el" dirty="0"/>
              <a:t>Αυτοί οι αναζωογονητικοί άνεμοι εμποδίζουν επίσης τα αμπέλια να μολυνθούν από βοτρύτη και ωίδιο, γεγονός που μειώνει σημαντικά την ανάγκη για επεξεργασία των αμπελιών.</a:t>
            </a:r>
          </a:p>
          <a:p>
            <a:r>
              <a:rPr lang="el" dirty="0"/>
              <a:t>Καλλιέργεια</a:t>
            </a:r>
          </a:p>
          <a:p>
            <a:r>
              <a:rPr lang="el" dirty="0"/>
              <a:t>Σε όλο το νησί της Σαντορίνης, εκτιμάται ότι καλλιεργούνται ακόμη 1400 εκτάρια αμπελώνων. Αυτή η έκταση έχει μειωθεί από τα 2500 εκτάρια που φυτεύτηκαν τη δεκαετία του 1960 λόγω του συνδυασμού της δημοτικότητας του νησιού ως ταξιδιωτικού προορισμού και της αυξανόμενης αδιαφορίας των νέων γενεών καλλιεργητών λόγω της εξαιρετικά δύσκολης συντήρησης των αμπελώνων. Αν και μόνο μια χούφτα αμπελώνες είναι πιστοποιημένοι βιολογικοί, οι περισσότεροι καλλιεργητές καλλιεργούν τα σταφύλια τους χρησιμοποιώντας βιολογικές μεθόδους λόγω της φυσικής αντοχής σε ασθένειες και παράσιτα που έχουν δημιουργήσει το κλίμα και το ηφαιστειακό περιβάλλον.</a:t>
            </a:r>
          </a:p>
          <a:p>
            <a:r>
              <a:rPr lang="el" dirty="0"/>
              <a:t>Ξηρή καλλιέργεια</a:t>
            </a:r>
          </a:p>
          <a:p>
            <a:r>
              <a:rPr lang="el" dirty="0"/>
              <a:t>Τα αμπέλια δεν ποτίζονται τεχνητά και οι βροχοπτώσεις είναι σπάνιες. Επομένως, το πότισμα των φυτών εξαρτάται από τη φυσική υγρασία και την ομίχλη της θάλασσας, η οποία απορροφάται από το ηφαιστειακό έδαφος και προσφέρει την απαραίτητη ενυδάτωση.</a:t>
            </a:r>
          </a:p>
          <a:p>
            <a:r>
              <a:rPr lang="el" dirty="0"/>
              <a:t>Χειρωνακτική εργασία</a:t>
            </a:r>
          </a:p>
          <a:p>
            <a:r>
              <a:rPr lang="el" dirty="0"/>
              <a:t>Από το κλάδεμα μέχρι τη συγκομιδή, όλα γίνονται με το χέρι. Οι αμπελουργοί έχουν εφεύρει έναν ξεχωριστό τρόπο κλαδέματος, που ονομάζεται « </a:t>
            </a:r>
            <a:r>
              <a:rPr lang="el" dirty="0" err="1"/>
              <a:t>κουλούρα </a:t>
            </a:r>
            <a:r>
              <a:rPr lang="el" dirty="0"/>
              <a:t>». Τα αμπέλια μένουν κοντά στο έδαφος και σχηματίζουν μια σπείρα, ένα φυσικό καλάθι που φιλοξενεί τα σταφύλια και τα προστατεύει από τον δυνατό άνεμο. Σε περιοχές με αξιοσημείωτη κλίση, οι αμπελουργοί έχουν κατασκευάσει πέτρινες αναβαθμίδες, γνωστές ως « </a:t>
            </a:r>
            <a:r>
              <a:rPr lang="el" dirty="0" err="1"/>
              <a:t>πεζούλες </a:t>
            </a:r>
            <a:r>
              <a:rPr lang="el" dirty="0"/>
              <a:t>», προκειμένου να διευκολύνουν την καλλιέργεια και να μεγιστοποιήσουν την απορρόφηση του βρόχινου νερού.</a:t>
            </a: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t>8</a:t>
            </a:fld>
            <a:endParaRPr lang="el-GR"/>
          </a:p>
        </p:txBody>
      </p:sp>
    </p:spTree>
    <p:extLst>
      <p:ext uri="{BB962C8B-B14F-4D97-AF65-F5344CB8AC3E}">
        <p14:creationId xmlns:p14="http://schemas.microsoft.com/office/powerpoint/2010/main" val="833770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2857510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4224970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4166220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1442043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C19C2-BC9E-40AA-8940-AB551DC069C0}" type="datetimeFigureOut">
              <a:rPr lang="el-GR" smtClean="0"/>
              <a:t>28/12/2025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2846611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944C19C2-BC9E-40AA-8940-AB551DC069C0}" type="datetimeFigureOut">
              <a:rPr lang="el-GR" smtClean="0"/>
              <a:t>28/12/2025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9092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944C19C2-BC9E-40AA-8940-AB551DC069C0}" type="datetimeFigureOut">
              <a:rPr lang="el-GR" smtClean="0"/>
              <a:t>28/12/2025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2266381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944C19C2-BC9E-40AA-8940-AB551DC069C0}" type="datetimeFigureOut">
              <a:rPr lang="el-GR" smtClean="0"/>
              <a:t>28/12/2025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2289487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C19C2-BC9E-40AA-8940-AB551DC069C0}" type="datetimeFigureOut">
              <a:rPr lang="el-GR" smtClean="0"/>
              <a:t>28/12/2025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2970271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4C19C2-BC9E-40AA-8940-AB551DC069C0}" type="datetimeFigureOut">
              <a:rPr lang="el-GR" smtClean="0"/>
              <a:t>28/12/2025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4124411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4C19C2-BC9E-40AA-8940-AB551DC069C0}" type="datetimeFigureOut">
              <a:rPr lang="el-GR" smtClean="0"/>
              <a:t>28/12/2025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D93B-F032-492D-A530-2F3F3A8E03FC}" type="slidenum">
              <a:rPr lang="el-GR" smtClean="0"/>
              <a:t>‹#›</a:t>
            </a:fld>
            <a:endParaRPr lang="el-GR"/>
          </a:p>
        </p:txBody>
      </p:sp>
    </p:spTree>
    <p:extLst>
      <p:ext uri="{BB962C8B-B14F-4D97-AF65-F5344CB8AC3E}">
        <p14:creationId xmlns:p14="http://schemas.microsoft.com/office/powerpoint/2010/main" val="641559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C19C2-BC9E-40AA-8940-AB551DC069C0}" type="datetimeFigureOut">
              <a:rPr lang="el-GR" smtClean="0"/>
              <a:t>28/12/2025</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CD93B-F032-492D-A530-2F3F3A8E03FC}" type="slidenum">
              <a:rPr lang="el-GR" smtClean="0"/>
              <a:t>‹#›</a:t>
            </a:fld>
            <a:endParaRPr lang="el-GR"/>
          </a:p>
        </p:txBody>
      </p:sp>
    </p:spTree>
    <p:extLst>
      <p:ext uri="{BB962C8B-B14F-4D97-AF65-F5344CB8AC3E}">
        <p14:creationId xmlns:p14="http://schemas.microsoft.com/office/powerpoint/2010/main" val="2456701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6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9895" y="1061884"/>
            <a:ext cx="9144000" cy="1976284"/>
          </a:xfrm>
          <a:solidFill>
            <a:srgbClr val="CCD59C"/>
          </a:solidFill>
        </p:spPr>
        <p:txBody>
          <a:bodyPr>
            <a:noAutofit/>
          </a:bodyPr>
          <a:lstStyle/>
          <a:p>
            <a:br>
              <a:rPr lang="en-GB" sz="7200" dirty="0"/>
            </a:br>
            <a:br>
              <a:rPr lang="en-GB" sz="7200" dirty="0"/>
            </a:br>
            <a:br>
              <a:rPr lang="en-GB" sz="7200" dirty="0"/>
            </a:br>
            <a:br>
              <a:rPr lang="en-GB" sz="7200" dirty="0"/>
            </a:br>
            <a:br>
              <a:rPr lang="en-GB" sz="7200" dirty="0"/>
            </a:br>
            <a:br>
              <a:rPr lang="en-GB" sz="7200" dirty="0"/>
            </a:br>
            <a:br>
              <a:rPr lang="en-GB" sz="7200" dirty="0"/>
            </a:br>
            <a:br>
              <a:rPr lang="en-GB" sz="7200" dirty="0"/>
            </a:br>
            <a:br>
              <a:rPr lang="en-GB" sz="7200" dirty="0"/>
            </a:br>
            <a:br>
              <a:rPr lang="en-GB" sz="7200" dirty="0"/>
            </a:br>
            <a:br>
              <a:rPr lang="en-GB" sz="7200" dirty="0"/>
            </a:br>
            <a:r>
              <a:rPr lang="el" sz="5400" dirty="0"/>
              <a:t>Φυσική Κληρονομιά </a:t>
            </a:r>
            <a:br>
              <a:rPr lang="en-GB" sz="5400" dirty="0"/>
            </a:br>
            <a:r>
              <a:rPr lang="el" sz="1800"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Μια πρωτότυπη παρουσίαση που ετοιμάστηκε από το ΚΕΝΤΡΟ ΕΛΛΗΝΙΚΟΥ ΠΟΛΙΤΙΣΜΟΥ </a:t>
            </a:r>
            <a:r>
              <a:rPr lang="el" sz="1800" b="1" kern="100" dirty="0">
                <a:solidFill>
                  <a:schemeClr val="accent2">
                    <a:lumMod val="75000"/>
                  </a:schemeClr>
                </a:solidFill>
                <a:effectLst/>
                <a:latin typeface="Aptos" panose="020B0004020202020204" pitchFamily="34" charset="0"/>
                <a:ea typeface="Aptos" panose="020B0004020202020204" pitchFamily="34" charset="0"/>
                <a:cs typeface="Times New Roman" panose="02020603050405020304" pitchFamily="18" charset="0"/>
              </a:rPr>
              <a:t>VIP Project EU </a:t>
            </a:r>
            <a:r>
              <a:rPr lang="el" sz="1800" b="1" kern="100" dirty="0">
                <a:solidFill>
                  <a:schemeClr val="accent2">
                    <a:lumMod val="75000"/>
                  </a:schemeClr>
                </a:solidFill>
                <a:latin typeface="Aptos" panose="020B0004020202020204" pitchFamily="34" charset="0"/>
                <a:ea typeface="Aptos" panose="020B0004020202020204" pitchFamily="34" charset="0"/>
                <a:cs typeface="Times New Roman" panose="02020603050405020304" pitchFamily="18" charset="0"/>
              </a:rPr>
              <a:t>11</a:t>
            </a:r>
            <a:br>
              <a:rPr lang="en-US" sz="1800" kern="100" dirty="0">
                <a:solidFill>
                  <a:schemeClr val="accent2">
                    <a:lumMod val="75000"/>
                  </a:schemeClr>
                </a:solidFill>
                <a:effectLst/>
                <a:latin typeface="Aptos" panose="020B0004020202020204" pitchFamily="34" charset="0"/>
                <a:ea typeface="Aptos" panose="020B0004020202020204" pitchFamily="34" charset="0"/>
                <a:cs typeface="Times New Roman" panose="02020603050405020304" pitchFamily="18" charset="0"/>
              </a:rPr>
            </a:br>
            <a:endParaRPr lang="el-GR" sz="5400" dirty="0">
              <a:solidFill>
                <a:schemeClr val="accent2">
                  <a:lumMod val="75000"/>
                </a:schemeClr>
              </a:solidFill>
            </a:endParaRPr>
          </a:p>
        </p:txBody>
      </p:sp>
    </p:spTree>
    <p:extLst>
      <p:ext uri="{BB962C8B-B14F-4D97-AF65-F5344CB8AC3E}">
        <p14:creationId xmlns:p14="http://schemas.microsoft.com/office/powerpoint/2010/main" val="1909149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8000" r="3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7808686" cy="1325563"/>
          </a:xfrm>
        </p:spPr>
        <p:txBody>
          <a:bodyPr>
            <a:normAutofit fontScale="90000"/>
          </a:bodyPr>
          <a:lstStyle/>
          <a:p>
            <a:r>
              <a:rPr lang="el" sz="7200" b="1" dirty="0"/>
              <a:t>ΦΥΣΙΚΗ ΚΛΗΡΟΝΟΜΙΑ</a:t>
            </a:r>
            <a:endParaRPr lang="el-GR" sz="7200" b="1" dirty="0"/>
          </a:p>
        </p:txBody>
      </p:sp>
      <p:sp>
        <p:nvSpPr>
          <p:cNvPr id="3" name="Content Placeholder 2"/>
          <p:cNvSpPr>
            <a:spLocks noGrp="1"/>
          </p:cNvSpPr>
          <p:nvPr>
            <p:ph idx="1"/>
          </p:nvPr>
        </p:nvSpPr>
        <p:spPr>
          <a:xfrm>
            <a:off x="7808686" y="0"/>
            <a:ext cx="4383314" cy="6858000"/>
          </a:xfrm>
          <a:solidFill>
            <a:schemeClr val="bg1"/>
          </a:solidFill>
        </p:spPr>
        <p:txBody>
          <a:bodyPr>
            <a:normAutofit lnSpcReduction="10000"/>
          </a:bodyPr>
          <a:lstStyle/>
          <a:p>
            <a:endParaRPr lang="en-GB" dirty="0"/>
          </a:p>
          <a:p>
            <a:endParaRPr lang="en-GB" dirty="0"/>
          </a:p>
          <a:p>
            <a:r>
              <a:rPr lang="el-GR" dirty="0"/>
              <a:t>Έ</a:t>
            </a:r>
            <a:r>
              <a:rPr lang="el" dirty="0"/>
              <a:t>δαφος που σχηματίζεται από λάβα, ηφαιστειακή τέφρα και ελαφριά πέτρα</a:t>
            </a:r>
          </a:p>
          <a:p>
            <a:r>
              <a:rPr lang="el" dirty="0"/>
              <a:t>Πλούσιο σε θείο, πορσελάνη και σίδηρο</a:t>
            </a:r>
          </a:p>
          <a:p>
            <a:r>
              <a:rPr lang="el" dirty="0"/>
              <a:t>Φτωχό σε οργανική ύλη και θρεπτικά συστατικά</a:t>
            </a:r>
          </a:p>
          <a:p>
            <a:r>
              <a:rPr lang="el" dirty="0"/>
              <a:t>Ιδιαίτερος ο ρόλος της ελαφρόπετρας και της θαλάσσιας ομίχλης</a:t>
            </a:r>
          </a:p>
          <a:p>
            <a:r>
              <a:rPr lang="el" dirty="0"/>
              <a:t>Χωρίς ασθένειες (χάρη στο ξηρό και ζεστό κλίμα)</a:t>
            </a:r>
          </a:p>
          <a:p>
            <a:r>
              <a:rPr lang="el" dirty="0"/>
              <a:t>Μοναδική γεύση αγροτικών προϊόντων</a:t>
            </a:r>
            <a:endParaRPr lang="el-GR" dirty="0"/>
          </a:p>
        </p:txBody>
      </p:sp>
    </p:spTree>
    <p:extLst>
      <p:ext uri="{BB962C8B-B14F-4D97-AF65-F5344CB8AC3E}">
        <p14:creationId xmlns:p14="http://schemas.microsoft.com/office/powerpoint/2010/main" val="1140201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71974" y="5097462"/>
            <a:ext cx="4082143" cy="1760538"/>
          </a:xfrm>
        </p:spPr>
        <p:txBody>
          <a:bodyPr>
            <a:normAutofit/>
          </a:bodyPr>
          <a:lstStyle/>
          <a:p>
            <a:r>
              <a:rPr lang="el" sz="7200" b="1" dirty="0">
                <a:solidFill>
                  <a:schemeClr val="bg1"/>
                </a:solidFill>
              </a:rPr>
              <a:t>Κάπαρη</a:t>
            </a:r>
            <a:endParaRPr lang="el-GR" sz="7200" b="1" dirty="0">
              <a:solidFill>
                <a:schemeClr val="bg1"/>
              </a:solidFill>
            </a:endParaRPr>
          </a:p>
        </p:txBody>
      </p:sp>
      <p:sp>
        <p:nvSpPr>
          <p:cNvPr id="5" name="Content Placeholder 4"/>
          <p:cNvSpPr>
            <a:spLocks noGrp="1"/>
          </p:cNvSpPr>
          <p:nvPr>
            <p:ph idx="1"/>
          </p:nvPr>
        </p:nvSpPr>
        <p:spPr>
          <a:xfrm>
            <a:off x="-1" y="0"/>
            <a:ext cx="4371975" cy="6858000"/>
          </a:xfrm>
          <a:solidFill>
            <a:schemeClr val="bg1"/>
          </a:solidFill>
        </p:spPr>
        <p:txBody>
          <a:bodyPr>
            <a:normAutofit fontScale="92500" lnSpcReduction="20000"/>
          </a:bodyPr>
          <a:lstStyle/>
          <a:p>
            <a:r>
              <a:rPr lang="el" dirty="0"/>
              <a:t>Εγκατάσταση χαμηλής συντήρησης</a:t>
            </a:r>
          </a:p>
          <a:p>
            <a:r>
              <a:rPr lang="el" dirty="0"/>
              <a:t>Δεν καλλιεργείται</a:t>
            </a:r>
          </a:p>
          <a:p>
            <a:r>
              <a:rPr lang="el" dirty="0"/>
              <a:t>Βραχώδεις πλαγιές της Καλντέρας ή ξερολιθιές</a:t>
            </a:r>
          </a:p>
          <a:p>
            <a:r>
              <a:rPr lang="el" dirty="0"/>
              <a:t>Συλλέγεται από τα τέλη Ιουνίου έως τα τέλη Αυγούστου</a:t>
            </a:r>
          </a:p>
          <a:p>
            <a:r>
              <a:rPr lang="el" dirty="0"/>
              <a:t>Περιορισμένη παραγωγή</a:t>
            </a:r>
          </a:p>
          <a:p>
            <a:r>
              <a:rPr lang="el" dirty="0"/>
              <a:t>Συγκομιδή που απαιτεί πολλή εργασία</a:t>
            </a:r>
          </a:p>
          <a:p>
            <a:r>
              <a:rPr lang="el" dirty="0"/>
              <a:t>Φυτό εξολοκλήρου βρώσιμο</a:t>
            </a:r>
          </a:p>
          <a:p>
            <a:r>
              <a:rPr lang="el" dirty="0"/>
              <a:t>Πηγή ασβεστίου, καλίου, μαγνησίου, νατρίου και ψευδαργύρου</a:t>
            </a:r>
          </a:p>
          <a:p>
            <a:r>
              <a:rPr lang="el" dirty="0"/>
              <a:t>Χρήσιμο κατά της κατακράτησης υγρών</a:t>
            </a:r>
          </a:p>
          <a:p>
            <a:r>
              <a:rPr lang="el" dirty="0"/>
              <a:t>Χρησιμοποιείται ως παυσίπονο</a:t>
            </a:r>
          </a:p>
          <a:p>
            <a:endParaRPr lang="en-GB" dirty="0"/>
          </a:p>
          <a:p>
            <a:endParaRPr lang="el-GR" dirty="0"/>
          </a:p>
        </p:txBody>
      </p:sp>
    </p:spTree>
    <p:extLst>
      <p:ext uri="{BB962C8B-B14F-4D97-AF65-F5344CB8AC3E}">
        <p14:creationId xmlns:p14="http://schemas.microsoft.com/office/powerpoint/2010/main" val="127574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r="3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272338" cy="1325563"/>
          </a:xfrm>
        </p:spPr>
        <p:txBody>
          <a:bodyPr>
            <a:normAutofit/>
          </a:bodyPr>
          <a:lstStyle/>
          <a:p>
            <a:r>
              <a:rPr lang="el" sz="7200" b="1" dirty="0">
                <a:solidFill>
                  <a:schemeClr val="bg1"/>
                </a:solidFill>
              </a:rPr>
              <a:t>ΤΟΜΑΤΙΝΙΑ</a:t>
            </a:r>
            <a:endParaRPr lang="el-GR" sz="7200" b="1" dirty="0">
              <a:solidFill>
                <a:schemeClr val="bg1"/>
              </a:solidFill>
            </a:endParaRPr>
          </a:p>
        </p:txBody>
      </p:sp>
      <p:sp>
        <p:nvSpPr>
          <p:cNvPr id="3" name="Content Placeholder 2"/>
          <p:cNvSpPr>
            <a:spLocks noGrp="1"/>
          </p:cNvSpPr>
          <p:nvPr>
            <p:ph idx="1"/>
          </p:nvPr>
        </p:nvSpPr>
        <p:spPr>
          <a:xfrm>
            <a:off x="7272338" y="0"/>
            <a:ext cx="4919662" cy="6858000"/>
          </a:xfrm>
          <a:solidFill>
            <a:schemeClr val="bg1"/>
          </a:solidFill>
        </p:spPr>
        <p:txBody>
          <a:bodyPr>
            <a:normAutofit fontScale="92500" lnSpcReduction="20000"/>
          </a:bodyPr>
          <a:lstStyle/>
          <a:p>
            <a:endParaRPr lang="en-GB" dirty="0"/>
          </a:p>
          <a:p>
            <a:r>
              <a:rPr lang="el" dirty="0" err="1"/>
              <a:t>Λυκοπερσικόν</a:t>
            </a:r>
            <a:r>
              <a:rPr lang="el" dirty="0"/>
              <a:t> </a:t>
            </a:r>
            <a:r>
              <a:rPr lang="el" dirty="0" err="1"/>
              <a:t>esculentum </a:t>
            </a:r>
            <a:r>
              <a:rPr lang="el" dirty="0"/>
              <a:t>, οικογένεια </a:t>
            </a:r>
            <a:r>
              <a:rPr lang="el" dirty="0" err="1"/>
              <a:t>Solenaceae</a:t>
            </a:r>
          </a:p>
          <a:p>
            <a:r>
              <a:rPr lang="el" dirty="0"/>
              <a:t>Από την Αίγυπτο στα μέσα του </a:t>
            </a:r>
            <a:r>
              <a:rPr lang="el" baseline="30000" dirty="0"/>
              <a:t>19ου </a:t>
            </a:r>
            <a:r>
              <a:rPr lang="el" dirty="0"/>
              <a:t>αιώνα</a:t>
            </a:r>
          </a:p>
          <a:p>
            <a:r>
              <a:rPr lang="el" dirty="0"/>
              <a:t>Καλλιεργείται μόνο στη Σαντορίνη</a:t>
            </a:r>
          </a:p>
          <a:p>
            <a:r>
              <a:rPr lang="el" dirty="0"/>
              <a:t>ΠΟΠ από το 2013</a:t>
            </a:r>
          </a:p>
          <a:p>
            <a:r>
              <a:rPr lang="el" dirty="0"/>
              <a:t>Γλυκιά γεύση με έντονη οξύτητα</a:t>
            </a:r>
          </a:p>
          <a:p>
            <a:r>
              <a:rPr lang="el" dirty="0"/>
              <a:t>Συλλέγεται στα τέλη Ιουνίου</a:t>
            </a:r>
          </a:p>
          <a:p>
            <a:r>
              <a:rPr lang="el" dirty="0"/>
              <a:t>Σπόροι που αποθηκεύονται για να ξαναφυτευτούν εννέα μήνες αργότερα</a:t>
            </a:r>
          </a:p>
          <a:p>
            <a:r>
              <a:rPr lang="el" dirty="0"/>
              <a:t>Σήμερα καλλιεργούνται 60 εκτάρια ντοματίνια</a:t>
            </a:r>
          </a:p>
          <a:p>
            <a:r>
              <a:rPr lang="el" dirty="0"/>
              <a:t>3-4 κιλά ντομάτες για να παραχθεί 1 κιλό πελτές ντομάτας τριπλής συμπύκνωσης</a:t>
            </a:r>
            <a:endParaRPr lang="el-GR" dirty="0"/>
          </a:p>
        </p:txBody>
      </p:sp>
    </p:spTree>
    <p:extLst>
      <p:ext uri="{BB962C8B-B14F-4D97-AF65-F5344CB8AC3E}">
        <p14:creationId xmlns:p14="http://schemas.microsoft.com/office/powerpoint/2010/main" val="563675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201587" cy="2758190"/>
          </a:xfrm>
        </p:spPr>
        <p:txBody>
          <a:bodyPr>
            <a:normAutofit/>
          </a:bodyPr>
          <a:lstStyle/>
          <a:p>
            <a:r>
              <a:rPr lang="el" sz="7200" b="1" dirty="0">
                <a:solidFill>
                  <a:schemeClr val="bg1"/>
                </a:solidFill>
              </a:rPr>
              <a:t>ΛΙΑΣΤΕΣ </a:t>
            </a:r>
            <a:br>
              <a:rPr lang="en-GB" sz="7200" b="1" dirty="0">
                <a:solidFill>
                  <a:schemeClr val="bg1"/>
                </a:solidFill>
              </a:rPr>
            </a:br>
            <a:r>
              <a:rPr lang="el" sz="7200" b="1" dirty="0">
                <a:solidFill>
                  <a:schemeClr val="bg1"/>
                </a:solidFill>
              </a:rPr>
              <a:t>ΝΤΟΜΑΤΕΣ</a:t>
            </a:r>
            <a:endParaRPr lang="el-GR" sz="7200" b="1" dirty="0">
              <a:solidFill>
                <a:schemeClr val="bg1"/>
              </a:solidFill>
            </a:endParaRPr>
          </a:p>
        </p:txBody>
      </p:sp>
      <p:sp>
        <p:nvSpPr>
          <p:cNvPr id="3" name="Content Placeholder 2"/>
          <p:cNvSpPr>
            <a:spLocks noGrp="1"/>
          </p:cNvSpPr>
          <p:nvPr>
            <p:ph idx="1"/>
          </p:nvPr>
        </p:nvSpPr>
        <p:spPr>
          <a:xfrm>
            <a:off x="8843963" y="0"/>
            <a:ext cx="3348036" cy="6858000"/>
          </a:xfrm>
          <a:solidFill>
            <a:schemeClr val="bg1"/>
          </a:solidFill>
        </p:spPr>
        <p:txBody>
          <a:bodyPr>
            <a:normAutofit fontScale="92500" lnSpcReduction="10000"/>
          </a:bodyPr>
          <a:lstStyle/>
          <a:p>
            <a:endParaRPr lang="en-GB" dirty="0"/>
          </a:p>
          <a:p>
            <a:r>
              <a:rPr lang="el" dirty="0"/>
              <a:t>Τον Ιούλιο οι στέγες της Σαντορίνης κοκκινίζουν από τις ντομάτες</a:t>
            </a:r>
          </a:p>
          <a:p>
            <a:r>
              <a:rPr lang="el" dirty="0"/>
              <a:t>Κόψτε τις ντομάτες στη μέση</a:t>
            </a:r>
          </a:p>
          <a:p>
            <a:r>
              <a:rPr lang="el" dirty="0"/>
              <a:t>Προσθέστε αλάτι και πιπέρι (για να αποφύγετε τις μύγες)</a:t>
            </a:r>
          </a:p>
          <a:p>
            <a:r>
              <a:rPr lang="el" dirty="0"/>
              <a:t>Απλώστε τες στον ήλιο</a:t>
            </a:r>
          </a:p>
          <a:p>
            <a:r>
              <a:rPr lang="el" dirty="0"/>
              <a:t>Μετά από οκτώ ημέρες:</a:t>
            </a:r>
          </a:p>
          <a:p>
            <a:pPr lvl="1"/>
            <a:r>
              <a:rPr lang="el" dirty="0"/>
              <a:t>Μεταφέρτε τεςσε δροσερό μέρος</a:t>
            </a:r>
          </a:p>
          <a:p>
            <a:pPr lvl="1"/>
            <a:r>
              <a:rPr lang="el" dirty="0"/>
              <a:t>Βάλτε σε βάζα με βινεγκρέτ</a:t>
            </a:r>
          </a:p>
          <a:p>
            <a:pPr marL="0" indent="0">
              <a:buNone/>
            </a:pPr>
            <a:endParaRPr lang="en-GB" dirty="0"/>
          </a:p>
        </p:txBody>
      </p:sp>
    </p:spTree>
    <p:extLst>
      <p:ext uri="{BB962C8B-B14F-4D97-AF65-F5344CB8AC3E}">
        <p14:creationId xmlns:p14="http://schemas.microsoft.com/office/powerpoint/2010/main" val="836091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r="3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1515" y="5532437"/>
            <a:ext cx="2572657" cy="1325563"/>
          </a:xfrm>
        </p:spPr>
        <p:txBody>
          <a:bodyPr>
            <a:normAutofit/>
          </a:bodyPr>
          <a:lstStyle/>
          <a:p>
            <a:r>
              <a:rPr lang="el" sz="7200" b="1" dirty="0"/>
              <a:t>ΦΑΒΑ</a:t>
            </a:r>
            <a:endParaRPr lang="el-GR" sz="7200" b="1" dirty="0"/>
          </a:p>
        </p:txBody>
      </p:sp>
      <p:sp>
        <p:nvSpPr>
          <p:cNvPr id="3" name="Content Placeholder 2"/>
          <p:cNvSpPr>
            <a:spLocks noGrp="1"/>
          </p:cNvSpPr>
          <p:nvPr>
            <p:ph idx="1"/>
          </p:nvPr>
        </p:nvSpPr>
        <p:spPr>
          <a:xfrm>
            <a:off x="6525492" y="0"/>
            <a:ext cx="5666508" cy="6858000"/>
          </a:xfrm>
          <a:solidFill>
            <a:schemeClr val="bg1"/>
          </a:solidFill>
        </p:spPr>
        <p:txBody>
          <a:bodyPr>
            <a:normAutofit fontScale="92500" lnSpcReduction="20000"/>
          </a:bodyPr>
          <a:lstStyle/>
          <a:p>
            <a:r>
              <a:rPr lang="el" dirty="0"/>
              <a:t>Καλλιεργείται στο νησί για περισσότερα από 3500 χρόνια</a:t>
            </a:r>
          </a:p>
          <a:p>
            <a:r>
              <a:rPr lang="el" dirty="0"/>
              <a:t>ΠΟΠ </a:t>
            </a:r>
            <a:r>
              <a:rPr lang="el" dirty="0" err="1"/>
              <a:t>Σαντορίνης</a:t>
            </a:r>
          </a:p>
          <a:p>
            <a:r>
              <a:rPr lang="el" dirty="0"/>
              <a:t>Οικογενειακή παραγωγή</a:t>
            </a:r>
          </a:p>
          <a:p>
            <a:r>
              <a:rPr lang="el" dirty="0"/>
              <a:t>1 έτος: συλλέγεται και καλλιεργείται </a:t>
            </a:r>
            <a:br>
              <a:rPr lang="en-GB" dirty="0"/>
            </a:br>
            <a:r>
              <a:rPr lang="el" dirty="0"/>
              <a:t>2 έτος: ξεφλουδίζεται</a:t>
            </a:r>
          </a:p>
          <a:p>
            <a:r>
              <a:rPr lang="el" dirty="0"/>
              <a:t>Χωρίς </a:t>
            </a:r>
            <a:r>
              <a:rPr lang="el" dirty="0" err="1"/>
              <a:t>φυτοφάρμακα</a:t>
            </a:r>
            <a:endParaRPr lang="en-GB" dirty="0"/>
          </a:p>
          <a:p>
            <a:r>
              <a:rPr lang="el" dirty="0"/>
              <a:t>Πλούσια σε πρωτεΐνες και υδατάνθρακες</a:t>
            </a:r>
          </a:p>
          <a:p>
            <a:r>
              <a:rPr lang="el" dirty="0"/>
              <a:t>Πλούσια σε βιταμίνη Β1 (θειαμίνη), σίδηρο, χαλκό, φώσφορο, ασβέστιο και μαγνήσιο, πλούσια σε φολικό οξύ και μαγγάνιο</a:t>
            </a:r>
          </a:p>
          <a:p>
            <a:r>
              <a:rPr lang="el" dirty="0"/>
              <a:t>Χρήσιμη για τη μείωση της κακής χοληστερόλης, τη διατήρηση των φυσιολογικών επιπέδων σακχάρου στο αίμα</a:t>
            </a:r>
          </a:p>
          <a:p>
            <a:r>
              <a:rPr lang="el" dirty="0"/>
              <a:t>Χωρίς νάτριο (καλή για άτομα με υψηλή αρτηριακή πίεση)</a:t>
            </a:r>
          </a:p>
          <a:p>
            <a:endParaRPr lang="en-GB" dirty="0"/>
          </a:p>
        </p:txBody>
      </p:sp>
    </p:spTree>
    <p:extLst>
      <p:ext uri="{BB962C8B-B14F-4D97-AF65-F5344CB8AC3E}">
        <p14:creationId xmlns:p14="http://schemas.microsoft.com/office/powerpoint/2010/main" val="1698554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41058" y="0"/>
            <a:ext cx="8150942" cy="1325563"/>
          </a:xfrm>
        </p:spPr>
        <p:txBody>
          <a:bodyPr>
            <a:normAutofit/>
          </a:bodyPr>
          <a:lstStyle/>
          <a:p>
            <a:r>
              <a:rPr lang="el" sz="7200" b="1" dirty="0"/>
              <a:t>ΛΕΥΚΕΣ ΜΕΛΙΤΖΑΝΕΣ</a:t>
            </a:r>
            <a:endParaRPr lang="el-GR" sz="7200" b="1" dirty="0"/>
          </a:p>
        </p:txBody>
      </p:sp>
      <p:sp>
        <p:nvSpPr>
          <p:cNvPr id="3" name="Content Placeholder 2"/>
          <p:cNvSpPr>
            <a:spLocks noGrp="1"/>
          </p:cNvSpPr>
          <p:nvPr>
            <p:ph idx="1"/>
          </p:nvPr>
        </p:nvSpPr>
        <p:spPr>
          <a:xfrm>
            <a:off x="0" y="0"/>
            <a:ext cx="3761509" cy="6858000"/>
          </a:xfrm>
          <a:solidFill>
            <a:schemeClr val="bg1"/>
          </a:solidFill>
        </p:spPr>
        <p:txBody>
          <a:bodyPr>
            <a:normAutofit lnSpcReduction="10000"/>
          </a:bodyPr>
          <a:lstStyle/>
          <a:p>
            <a:pPr marL="0" indent="0">
              <a:buNone/>
            </a:pPr>
            <a:endParaRPr lang="en-GB" dirty="0"/>
          </a:p>
          <a:p>
            <a:r>
              <a:rPr lang="el" sz="2600" dirty="0"/>
              <a:t>Από την Αίγυπτο στα μέσα του </a:t>
            </a:r>
            <a:r>
              <a:rPr lang="el" sz="2600" baseline="30000" dirty="0"/>
              <a:t>20ού </a:t>
            </a:r>
            <a:r>
              <a:rPr lang="el" sz="2600" dirty="0"/>
              <a:t>αιώνα</a:t>
            </a:r>
          </a:p>
          <a:p>
            <a:r>
              <a:rPr lang="el" sz="2600" dirty="0"/>
              <a:t>Ζουμερή και γλυκιά</a:t>
            </a:r>
          </a:p>
          <a:p>
            <a:r>
              <a:rPr lang="el" sz="2600" dirty="0"/>
              <a:t>Όχι τόσο πικρή και άσχημη όσο οι κανονικές μελιτζάνες</a:t>
            </a:r>
          </a:p>
          <a:p>
            <a:r>
              <a:rPr lang="el" sz="2600" dirty="0"/>
              <a:t>Πλούσια σε βιταμίνη C, ασβέστιο, κάλιο, μαγνήσιο, σίδηρο και φώσφορο</a:t>
            </a:r>
          </a:p>
          <a:p>
            <a:r>
              <a:rPr lang="el" sz="2600" dirty="0"/>
              <a:t>Χρήσιμη για την προστασία των εγκεφαλικών κυττάρων, την ενίσχυση του ανοσοποιητικού συστήματος και τη μείωση της χοληστερόλης</a:t>
            </a:r>
            <a:endParaRPr lang="en-GB" sz="2600" dirty="0"/>
          </a:p>
          <a:p>
            <a:endParaRPr lang="en-GB" dirty="0"/>
          </a:p>
          <a:p>
            <a:endParaRPr lang="el-GR" dirty="0"/>
          </a:p>
        </p:txBody>
      </p:sp>
    </p:spTree>
    <p:extLst>
      <p:ext uri="{BB962C8B-B14F-4D97-AF65-F5344CB8AC3E}">
        <p14:creationId xmlns:p14="http://schemas.microsoft.com/office/powerpoint/2010/main" val="456578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t="-9000" r="21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13671" cy="1325563"/>
          </a:xfrm>
        </p:spPr>
        <p:txBody>
          <a:bodyPr>
            <a:normAutofit/>
          </a:bodyPr>
          <a:lstStyle/>
          <a:p>
            <a:r>
              <a:rPr lang="el" sz="7200" b="1" dirty="0">
                <a:solidFill>
                  <a:schemeClr val="bg1"/>
                </a:solidFill>
              </a:rPr>
              <a:t>ΣΤΑΦΥΛΙΑ</a:t>
            </a:r>
            <a:endParaRPr lang="el-GR" sz="7200" b="1" dirty="0">
              <a:solidFill>
                <a:schemeClr val="bg1"/>
              </a:solidFill>
            </a:endParaRPr>
          </a:p>
        </p:txBody>
      </p:sp>
      <p:sp>
        <p:nvSpPr>
          <p:cNvPr id="3" name="Content Placeholder 2"/>
          <p:cNvSpPr>
            <a:spLocks noGrp="1"/>
          </p:cNvSpPr>
          <p:nvPr>
            <p:ph idx="1"/>
          </p:nvPr>
        </p:nvSpPr>
        <p:spPr>
          <a:xfrm>
            <a:off x="7184571" y="0"/>
            <a:ext cx="5007428" cy="6858000"/>
          </a:xfrm>
          <a:solidFill>
            <a:schemeClr val="bg1"/>
          </a:solidFill>
        </p:spPr>
        <p:txBody>
          <a:bodyPr>
            <a:normAutofit fontScale="92500" lnSpcReduction="20000"/>
          </a:bodyPr>
          <a:lstStyle/>
          <a:p>
            <a:r>
              <a:rPr lang="el" dirty="0"/>
              <a:t>Τα αμπέλια χρονολογούνται 5000 χρόνια </a:t>
            </a:r>
          </a:p>
          <a:p>
            <a:r>
              <a:rPr lang="el" dirty="0"/>
              <a:t>οίνοι ΠΟΠ Σαντορίνης</a:t>
            </a:r>
          </a:p>
          <a:p>
            <a:r>
              <a:rPr lang="el" dirty="0"/>
              <a:t>Αμέτρητα διεθνή βραβεία για </a:t>
            </a:r>
            <a:r>
              <a:rPr lang="el" dirty="0" err="1"/>
              <a:t>το Ασύρτικο</a:t>
            </a:r>
            <a:endParaRPr lang="en-GB" dirty="0"/>
          </a:p>
          <a:p>
            <a:r>
              <a:rPr lang="el" dirty="0"/>
              <a:t>Έλλειψη βροχής, ανέμου, υψηλών θερμοκρασιών και υγρασίας</a:t>
            </a:r>
          </a:p>
          <a:p>
            <a:r>
              <a:rPr lang="el" dirty="0"/>
              <a:t>Από τη δεκαετία του 1960,  μείωση των καλλιεργούμενων εκτάσεων με αμπέλια</a:t>
            </a:r>
          </a:p>
          <a:p>
            <a:r>
              <a:rPr lang="el" dirty="0"/>
              <a:t>Βιολογικές μέθοδοι καλλιέργειας</a:t>
            </a:r>
          </a:p>
          <a:p>
            <a:r>
              <a:rPr lang="el" dirty="0"/>
              <a:t>Δεν υπάρχει τεχνητή άρδευση</a:t>
            </a:r>
          </a:p>
          <a:p>
            <a:r>
              <a:rPr lang="el" dirty="0"/>
              <a:t>Άρδευση με φυσική υγρασία, θαλάσσια ομίχλη καιμε τη βοήθεια της ελαφρόπετρας</a:t>
            </a:r>
          </a:p>
          <a:p>
            <a:r>
              <a:rPr lang="el" dirty="0"/>
              <a:t>Όλα φτιάχνονται στο χέρι</a:t>
            </a:r>
          </a:p>
          <a:p>
            <a:r>
              <a:rPr lang="el" dirty="0"/>
              <a:t>Ιδιαίτερο είδος κλαδέματος: </a:t>
            </a:r>
            <a:br>
              <a:rPr lang="en-GB" dirty="0"/>
            </a:br>
            <a:r>
              <a:rPr lang="el" dirty="0"/>
              <a:t>Η « Κουλούρα »</a:t>
            </a:r>
            <a:endParaRPr lang="en-GB" dirty="0"/>
          </a:p>
          <a:p>
            <a:endParaRPr lang="el-GR" dirty="0"/>
          </a:p>
        </p:txBody>
      </p:sp>
    </p:spTree>
    <p:extLst>
      <p:ext uri="{BB962C8B-B14F-4D97-AF65-F5344CB8AC3E}">
        <p14:creationId xmlns:p14="http://schemas.microsoft.com/office/powerpoint/2010/main" val="3485560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620</TotalTime>
  <Words>3601</Words>
  <Application>Microsoft Office PowerPoint</Application>
  <PresentationFormat>Widescreen</PresentationFormat>
  <Paragraphs>122</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Calibri</vt:lpstr>
      <vt:lpstr>Calibri Light</vt:lpstr>
      <vt:lpstr>Office Theme</vt:lpstr>
      <vt:lpstr>           Φυσική Κληρονομιά  Μια πρωτότυπη παρουσίαση που ετοιμάστηκε από το ΚΕΝΤΡΟ ΕΛΛΗΝΙΚΟΥ ΠΟΛΙΤΙΣΜΟΥ VIP Project EU 11 </vt:lpstr>
      <vt:lpstr>ΦΥΣΙΚΗ ΚΛΗΡΟΝΟΜΙΑ</vt:lpstr>
      <vt:lpstr>Κάπαρη</vt:lpstr>
      <vt:lpstr>ΤΟΜΑΤΙΝΙΑ</vt:lpstr>
      <vt:lpstr>ΛΙΑΣΤΕΣ  ΝΤΟΜΑΤΕΣ</vt:lpstr>
      <vt:lpstr>ΦΑΒΑ</vt:lpstr>
      <vt:lpstr>ΛΕΥΚΕΣ ΜΕΛΙΤΖΑΝΕΣ</vt:lpstr>
      <vt:lpstr>ΣΤΑΦΥΛΙΑ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SANTORINI’S PRODUCTS</dc:title>
  <dc:creator>HCC-2</dc:creator>
  <cp:lastModifiedBy>Ifigenia Georgiadou</cp:lastModifiedBy>
  <cp:revision>38</cp:revision>
  <cp:lastPrinted>2018-03-28T09:30:28Z</cp:lastPrinted>
  <dcterms:created xsi:type="dcterms:W3CDTF">2017-05-10T07:56:20Z</dcterms:created>
  <dcterms:modified xsi:type="dcterms:W3CDTF">2025-12-28T21:01:35Z</dcterms:modified>
</cp:coreProperties>
</file>